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ricolage Grotesque Semi Bold"/>
      <p:regular r:id="rId17"/>
    </p:embeddedFont>
    <p:embeddedFont>
      <p:font typeface="Bricolage Grotesque Semi Bold"/>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713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C1D1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Link]" TargetMode="External"/><Relationship Id="rId4" Type="http://schemas.openxmlformats.org/officeDocument/2006/relationships/hyperlink" Target="[Google Form Link]" TargetMode="External"/><Relationship Id="rId1"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slideLayout" Target="../slideLayouts/slideLayout6.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slideLayout" Target="../slideLayouts/slideLayout9.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C1D1F">
              <a:alpha val="80000"/>
            </a:srgbClr>
          </a:solidFill>
          <a:ln/>
        </p:spPr>
      </p:sp>
      <p:sp>
        <p:nvSpPr>
          <p:cNvPr id="4" name="Text 1"/>
          <p:cNvSpPr/>
          <p:nvPr/>
        </p:nvSpPr>
        <p:spPr>
          <a:xfrm>
            <a:off x="793790" y="2130147"/>
            <a:ext cx="13042821" cy="2480786"/>
          </a:xfrm>
          <a:prstGeom prst="rect">
            <a:avLst/>
          </a:prstGeom>
          <a:noFill/>
          <a:ln/>
        </p:spPr>
        <p:txBody>
          <a:bodyPr wrap="square" lIns="0" tIns="0" rIns="0" bIns="0" rtlCol="0" anchor="t"/>
          <a:lstStyle/>
          <a:p>
            <a:pPr algn="ctr" indent="0" marL="0">
              <a:lnSpc>
                <a:spcPts val="9750"/>
              </a:lnSpc>
              <a:buNone/>
            </a:pPr>
            <a:r>
              <a:rPr lang="en-US" sz="7800" dirty="0">
                <a:solidFill>
                  <a:srgbClr val="BE6841"/>
                </a:solidFill>
                <a:latin typeface="Bricolage Grotesque Semi Bold" pitchFamily="34" charset="0"/>
                <a:ea typeface="Bricolage Grotesque Semi Bold" pitchFamily="34" charset="-122"/>
                <a:cs typeface="Bricolage Grotesque Semi Bold" pitchFamily="34" charset="-120"/>
              </a:rPr>
              <a:t>R.A.Y.A</a:t>
            </a:r>
            <a:pPr algn="ctr" indent="0" marL="0">
              <a:lnSpc>
                <a:spcPts val="9750"/>
              </a:lnSpc>
              <a:buNone/>
            </a:pPr>
            <a:r>
              <a:rPr lang="en-US" sz="7800" dirty="0">
                <a:solidFill>
                  <a:srgbClr val="FFFFFF"/>
                </a:solidFill>
                <a:latin typeface="Bricolage Grotesque Semi Bold" pitchFamily="34" charset="0"/>
                <a:ea typeface="Bricolage Grotesque Semi Bold" pitchFamily="34" charset="-122"/>
                <a:cs typeface="Bricolage Grotesque Semi Bold" pitchFamily="34" charset="-120"/>
              </a:rPr>
              <a:t> - India's Indigenous AI Ecosystem</a:t>
            </a:r>
            <a:endParaRPr lang="en-US" sz="7800" dirty="0"/>
          </a:p>
        </p:txBody>
      </p:sp>
      <p:sp>
        <p:nvSpPr>
          <p:cNvPr id="5" name="Text 2"/>
          <p:cNvSpPr/>
          <p:nvPr/>
        </p:nvSpPr>
        <p:spPr>
          <a:xfrm>
            <a:off x="1349692" y="4908590"/>
            <a:ext cx="11930896" cy="496133"/>
          </a:xfrm>
          <a:prstGeom prst="rect">
            <a:avLst/>
          </a:prstGeom>
          <a:noFill/>
          <a:ln/>
        </p:spPr>
        <p:txBody>
          <a:bodyPr wrap="none" lIns="0" tIns="0" rIns="0" bIns="0" rtlCol="0" anchor="t"/>
          <a:lstStyle/>
          <a:p>
            <a:pPr algn="ctr" indent="0" marL="0">
              <a:lnSpc>
                <a:spcPts val="3900"/>
              </a:lnSpc>
              <a:buNone/>
            </a:pPr>
            <a:r>
              <a:rPr lang="en-US" sz="3100" dirty="0">
                <a:solidFill>
                  <a:srgbClr val="FFFFFF"/>
                </a:solidFill>
                <a:latin typeface="Bricolage Grotesque Semi Bold" pitchFamily="34" charset="0"/>
                <a:ea typeface="Bricolage Grotesque Semi Bold" pitchFamily="34" charset="-122"/>
                <a:cs typeface="Bricolage Grotesque Semi Bold" pitchFamily="34" charset="-120"/>
              </a:rPr>
              <a:t>Powered by V.E.D.A (Visionary Engine for Digital Advancement)</a:t>
            </a:r>
            <a:endParaRPr lang="en-US" sz="3100" dirty="0"/>
          </a:p>
        </p:txBody>
      </p:sp>
      <p:sp>
        <p:nvSpPr>
          <p:cNvPr id="6" name="Text 3"/>
          <p:cNvSpPr/>
          <p:nvPr/>
        </p:nvSpPr>
        <p:spPr>
          <a:xfrm>
            <a:off x="793790" y="5702379"/>
            <a:ext cx="13042821" cy="396954"/>
          </a:xfrm>
          <a:prstGeom prst="rect">
            <a:avLst/>
          </a:prstGeom>
          <a:noFill/>
          <a:ln/>
        </p:spPr>
        <p:txBody>
          <a:bodyPr wrap="none" lIns="0" tIns="0" rIns="0" bIns="0" rtlCol="0" anchor="t"/>
          <a:lstStyle/>
          <a:p>
            <a:pPr algn="ctr" indent="0" marL="0">
              <a:lnSpc>
                <a:spcPts val="3100"/>
              </a:lnSpc>
              <a:buNone/>
            </a:pPr>
            <a:r>
              <a:rPr lang="en-US" sz="1950" dirty="0">
                <a:solidFill>
                  <a:srgbClr val="FFFFFF"/>
                </a:solidFill>
                <a:latin typeface="Inter" pitchFamily="34" charset="0"/>
                <a:ea typeface="Inter" pitchFamily="34" charset="-122"/>
                <a:cs typeface="Inter" pitchFamily="34" charset="-120"/>
              </a:rPr>
              <a:t>Pioneering Digital Independence and Innovation for India's Future</a:t>
            </a:r>
            <a:endParaRPr lang="en-US" sz="19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834295" y="1987629"/>
            <a:ext cx="4961811" cy="620078"/>
          </a:xfrm>
          <a:prstGeom prst="rect">
            <a:avLst/>
          </a:prstGeom>
          <a:noFill/>
          <a:ln/>
        </p:spPr>
        <p:txBody>
          <a:bodyPr wrap="none" lIns="0" tIns="0" rIns="0" bIns="0" rtlCol="0" anchor="t"/>
          <a:lstStyle/>
          <a:p>
            <a:pPr algn="ctr" indent="0" marL="0">
              <a:lnSpc>
                <a:spcPts val="4850"/>
              </a:lnSpc>
              <a:buNone/>
            </a:pPr>
            <a:r>
              <a:rPr lang="en-US" sz="3900" dirty="0">
                <a:solidFill>
                  <a:srgbClr val="FFFFFF"/>
                </a:solidFill>
                <a:latin typeface="Bricolage Grotesque Semi Bold" pitchFamily="34" charset="0"/>
                <a:ea typeface="Bricolage Grotesque Semi Bold" pitchFamily="34" charset="-122"/>
                <a:cs typeface="Bricolage Grotesque Semi Bold" pitchFamily="34" charset="-120"/>
              </a:rPr>
              <a:t>Call to Action</a:t>
            </a:r>
            <a:endParaRPr lang="en-US" sz="3900" dirty="0"/>
          </a:p>
        </p:txBody>
      </p:sp>
      <p:sp>
        <p:nvSpPr>
          <p:cNvPr id="3" name="Text 1"/>
          <p:cNvSpPr/>
          <p:nvPr/>
        </p:nvSpPr>
        <p:spPr>
          <a:xfrm>
            <a:off x="2761059" y="2905363"/>
            <a:ext cx="9108281" cy="855821"/>
          </a:xfrm>
          <a:prstGeom prst="rect">
            <a:avLst/>
          </a:prstGeom>
          <a:noFill/>
          <a:ln/>
        </p:spPr>
        <p:txBody>
          <a:bodyPr wrap="none" lIns="0" tIns="0" rIns="0" bIns="0" rtlCol="0" anchor="t"/>
          <a:lstStyle/>
          <a:p>
            <a:pPr algn="ctr" indent="0" marL="0">
              <a:lnSpc>
                <a:spcPts val="6700"/>
              </a:lnSpc>
              <a:buNone/>
            </a:pPr>
            <a:r>
              <a:rPr lang="en-US" sz="5350" dirty="0">
                <a:solidFill>
                  <a:srgbClr val="FFFFFF"/>
                </a:solidFill>
                <a:latin typeface="Bricolage Grotesque Semi Bold" pitchFamily="34" charset="0"/>
                <a:ea typeface="Bricolage Grotesque Semi Bold" pitchFamily="34" charset="-122"/>
                <a:cs typeface="Bricolage Grotesque Semi Bold" pitchFamily="34" charset="-120"/>
              </a:rPr>
              <a:t>India’s AI Future Needs You!</a:t>
            </a:r>
            <a:endParaRPr lang="en-US" sz="5350" dirty="0"/>
          </a:p>
        </p:txBody>
      </p:sp>
      <p:sp>
        <p:nvSpPr>
          <p:cNvPr id="4" name="Text 2"/>
          <p:cNvSpPr/>
          <p:nvPr/>
        </p:nvSpPr>
        <p:spPr>
          <a:xfrm>
            <a:off x="793790" y="4058841"/>
            <a:ext cx="13042821" cy="793909"/>
          </a:xfrm>
          <a:prstGeom prst="rect">
            <a:avLst/>
          </a:prstGeom>
          <a:noFill/>
          <a:ln/>
        </p:spPr>
        <p:txBody>
          <a:bodyPr wrap="square" lIns="0" tIns="0" rIns="0" bIns="0" rtlCol="0" anchor="t"/>
          <a:lstStyle/>
          <a:p>
            <a:pPr algn="ctr" indent="0" marL="0">
              <a:lnSpc>
                <a:spcPts val="3100"/>
              </a:lnSpc>
              <a:buNone/>
            </a:pPr>
            <a:r>
              <a:rPr lang="en-US" sz="1950" dirty="0">
                <a:solidFill>
                  <a:srgbClr val="FFFFFF"/>
                </a:solidFill>
                <a:latin typeface="Inter" pitchFamily="34" charset="0"/>
                <a:ea typeface="Inter" pitchFamily="34" charset="-122"/>
                <a:cs typeface="Inter" pitchFamily="34" charset="-120"/>
              </a:rPr>
              <a:t>The vision of an indigenous AI ecosystem, fostering digital independence and global leadership, is within reach. But it requires collective effort. Join us in building R.A.Y.A and be a part of this transformative journey.</a:t>
            </a:r>
            <a:endParaRPr lang="en-US" sz="1950" dirty="0"/>
          </a:p>
        </p:txBody>
      </p:sp>
      <p:pic>
        <p:nvPicPr>
          <p:cNvPr id="5" name="Image 0" descr="preencoded.png">
            <a:hlinkClick r:id="rId2" tooltip=""/>
          </p:cNvPr>
          <p:cNvPicPr>
            <a:picLocks noChangeAspect="1"/>
          </p:cNvPicPr>
          <p:nvPr/>
        </p:nvPicPr>
        <p:blipFill>
          <a:blip r:embed="rId1"/>
          <a:stretch>
            <a:fillRect/>
          </a:stretch>
        </p:blipFill>
        <p:spPr>
          <a:xfrm>
            <a:off x="4336494" y="5075992"/>
            <a:ext cx="3279338" cy="545783"/>
          </a:xfrm>
          <a:prstGeom prst="rect">
            <a:avLst/>
          </a:prstGeom>
        </p:spPr>
      </p:pic>
      <p:pic>
        <p:nvPicPr>
          <p:cNvPr id="6" name="Image 1" descr="preencoded.png">
            <a:hlinkClick r:id="rId4" tooltip=""/>
          </p:cNvPr>
          <p:cNvPicPr>
            <a:picLocks noChangeAspect="1"/>
          </p:cNvPicPr>
          <p:nvPr/>
        </p:nvPicPr>
        <p:blipFill>
          <a:blip r:embed="rId3"/>
          <a:stretch>
            <a:fillRect/>
          </a:stretch>
        </p:blipFill>
        <p:spPr>
          <a:xfrm>
            <a:off x="7715012" y="5075992"/>
            <a:ext cx="2578775" cy="545783"/>
          </a:xfrm>
          <a:prstGeom prst="rect">
            <a:avLst/>
          </a:prstGeom>
        </p:spPr>
      </p:pic>
      <p:sp>
        <p:nvSpPr>
          <p:cNvPr id="7" name="Text 3"/>
          <p:cNvSpPr/>
          <p:nvPr/>
        </p:nvSpPr>
        <p:spPr>
          <a:xfrm>
            <a:off x="793790" y="5845016"/>
            <a:ext cx="13042821" cy="396954"/>
          </a:xfrm>
          <a:prstGeom prst="rect">
            <a:avLst/>
          </a:prstGeom>
          <a:noFill/>
          <a:ln/>
        </p:spPr>
        <p:txBody>
          <a:bodyPr wrap="none" lIns="0" tIns="0" rIns="0" bIns="0" rtlCol="0" anchor="t"/>
          <a:lstStyle/>
          <a:p>
            <a:pPr algn="ctr" indent="0" marL="0">
              <a:lnSpc>
                <a:spcPts val="3100"/>
              </a:lnSpc>
              <a:buNone/>
            </a:pPr>
            <a:r>
              <a:rPr lang="en-US" sz="1950" dirty="0">
                <a:solidFill>
                  <a:srgbClr val="FFFFFF"/>
                </a:solidFill>
                <a:latin typeface="Inter" pitchFamily="34" charset="0"/>
                <a:ea typeface="Inter" pitchFamily="34" charset="-122"/>
                <a:cs typeface="Inter" pitchFamily="34" charset="-120"/>
              </a:rPr>
              <a:t>Together, let's ignite India’s AI Revolution and build a digitally sovereign and innovative nation.</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589717"/>
            <a:ext cx="11137225" cy="620078"/>
          </a:xfrm>
          <a:prstGeom prst="rect">
            <a:avLst/>
          </a:prstGeom>
          <a:noFill/>
          <a:ln/>
        </p:spPr>
        <p:txBody>
          <a:bodyPr wrap="none" lIns="0" tIns="0" rIns="0" bIns="0" rtlCol="0" anchor="t"/>
          <a:lstStyle/>
          <a:p>
            <a:pPr algn="l" indent="0" marL="0">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The Challenge: India's Digital Over-Dependence</a:t>
            </a:r>
            <a:endParaRPr lang="en-US" sz="3900" dirty="0"/>
          </a:p>
        </p:txBody>
      </p:sp>
      <p:sp>
        <p:nvSpPr>
          <p:cNvPr id="3" name="Text 1"/>
          <p:cNvSpPr/>
          <p:nvPr/>
        </p:nvSpPr>
        <p:spPr>
          <a:xfrm>
            <a:off x="793790" y="1686044"/>
            <a:ext cx="7632025" cy="127015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India, a rapidly advancing digital nation, faces a critical challenge: an </a:t>
            </a:r>
            <a:pPr algn="l" indent="0" marL="0">
              <a:lnSpc>
                <a:spcPts val="2500"/>
              </a:lnSpc>
              <a:buNone/>
            </a:pPr>
            <a:r>
              <a:rPr lang="en-US" sz="1550" b="1" dirty="0">
                <a:solidFill>
                  <a:srgbClr val="2C2926"/>
                </a:solidFill>
                <a:latin typeface="Inter" pitchFamily="34" charset="0"/>
                <a:ea typeface="Inter" pitchFamily="34" charset="-122"/>
                <a:cs typeface="Inter" pitchFamily="34" charset="-120"/>
              </a:rPr>
              <a:t>over-reliance on foreign AI and digital ecosystems</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This dependency creates significant vulnerabilities, from data security concerns to the absence of AI solutions truly tailored to India's unique sociocultural and economic landscape.</a:t>
            </a:r>
            <a:endParaRPr lang="en-US" sz="1550" dirty="0"/>
          </a:p>
        </p:txBody>
      </p:sp>
      <p:sp>
        <p:nvSpPr>
          <p:cNvPr id="4" name="Text 2"/>
          <p:cNvSpPr/>
          <p:nvPr/>
        </p:nvSpPr>
        <p:spPr>
          <a:xfrm>
            <a:off x="793790" y="3134797"/>
            <a:ext cx="7632025" cy="95261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Lack of Indigenous AI Infrastructure:</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Without a robust, homegrown AI backbone, India's digital future remains largely influenced by external forces, limiting its sovereignty in the technological domain.</a:t>
            </a:r>
            <a:endParaRPr lang="en-US" sz="1550" dirty="0"/>
          </a:p>
        </p:txBody>
      </p:sp>
      <p:sp>
        <p:nvSpPr>
          <p:cNvPr id="5" name="Text 3"/>
          <p:cNvSpPr/>
          <p:nvPr/>
        </p:nvSpPr>
        <p:spPr>
          <a:xfrm>
            <a:off x="793790" y="4156829"/>
            <a:ext cx="7632025" cy="127015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2C2926"/>
                </a:solidFill>
                <a:latin typeface="Inter" pitchFamily="34" charset="0"/>
                <a:ea typeface="Inter" pitchFamily="34" charset="-122"/>
                <a:cs typeface="Inter" pitchFamily="34" charset="-120"/>
              </a:rPr>
              <a:t>Absence of Culturally &amp; Linguistically Relevant AI:</a:t>
            </a:r>
            <a:pPr algn="l" indent="0" marL="0">
              <a:lnSpc>
                <a:spcPts val="2500"/>
              </a:lnSpc>
              <a:buNone/>
            </a:pPr>
            <a:r>
              <a:rPr lang="en-US" sz="1550" dirty="0">
                <a:solidFill>
                  <a:srgbClr val="2C2926"/>
                </a:solidFill>
                <a:latin typeface="Inter" pitchFamily="34" charset="0"/>
                <a:ea typeface="Inter" pitchFamily="34" charset="-122"/>
                <a:cs typeface="Inter" pitchFamily="34" charset="-120"/>
              </a:rPr>
              <a:t> Existing AI solutions often fail to address the rich cultural, linguistic, and business diversity that defines India. This leads to generic applications that miss the nuance and specific needs of the Indian populace.</a:t>
            </a:r>
            <a:endParaRPr lang="en-US" sz="1550" dirty="0"/>
          </a:p>
        </p:txBody>
      </p:sp>
      <p:sp>
        <p:nvSpPr>
          <p:cNvPr id="6" name="Text 4"/>
          <p:cNvSpPr/>
          <p:nvPr/>
        </p:nvSpPr>
        <p:spPr>
          <a:xfrm>
            <a:off x="1091446" y="5650230"/>
            <a:ext cx="7334369" cy="95261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"India's future as a global power is intrinsically linked to its leadership in AI. Without an indigenous AI ecosystem, our progress and autonomy in the global digital arena are fundamentally threatened."</a:t>
            </a:r>
            <a:endParaRPr lang="en-US" sz="1550" dirty="0"/>
          </a:p>
        </p:txBody>
      </p:sp>
      <p:sp>
        <p:nvSpPr>
          <p:cNvPr id="7" name="Shape 5"/>
          <p:cNvSpPr/>
          <p:nvPr/>
        </p:nvSpPr>
        <p:spPr>
          <a:xfrm>
            <a:off x="793790" y="5650230"/>
            <a:ext cx="22860" cy="952619"/>
          </a:xfrm>
          <a:prstGeom prst="rect">
            <a:avLst/>
          </a:prstGeom>
          <a:solidFill>
            <a:srgbClr val="E7BF6A"/>
          </a:solidFill>
          <a:ln/>
        </p:spPr>
      </p:sp>
      <p:sp>
        <p:nvSpPr>
          <p:cNvPr id="8" name="Text 6"/>
          <p:cNvSpPr/>
          <p:nvPr/>
        </p:nvSpPr>
        <p:spPr>
          <a:xfrm>
            <a:off x="793790" y="6826091"/>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The time is now for India to cultivate its own AI leadership, ensuring that digital innovation serves its people and its unique national interests first.</a:t>
            </a:r>
            <a:endParaRPr lang="en-US" sz="1550" dirty="0"/>
          </a:p>
        </p:txBody>
      </p:sp>
      <p:pic>
        <p:nvPicPr>
          <p:cNvPr id="9" name="Image 0" descr="preencoded.png">    </p:cNvPr>
          <p:cNvPicPr>
            <a:picLocks noChangeAspect="1"/>
          </p:cNvPicPr>
          <p:nvPr/>
        </p:nvPicPr>
        <p:blipFill>
          <a:blip r:embed="rId1"/>
          <a:stretch>
            <a:fillRect/>
          </a:stretch>
        </p:blipFill>
        <p:spPr>
          <a:xfrm>
            <a:off x="8917543" y="1730693"/>
            <a:ext cx="4926568" cy="492656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45225"/>
            <a:ext cx="8688348" cy="620078"/>
          </a:xfrm>
          <a:prstGeom prst="rect">
            <a:avLst/>
          </a:prstGeom>
          <a:noFill/>
          <a:ln/>
        </p:spPr>
        <p:txBody>
          <a:bodyPr wrap="none" lIns="0" tIns="0" rIns="0" bIns="0" rtlCol="0" anchor="t"/>
          <a:lstStyle/>
          <a:p>
            <a:pPr algn="l" indent="0" marL="0">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Our Vision: Forging India's AI Destiny</a:t>
            </a:r>
            <a:endParaRPr lang="en-US" sz="3900" dirty="0"/>
          </a:p>
        </p:txBody>
      </p:sp>
      <p:sp>
        <p:nvSpPr>
          <p:cNvPr id="3" name="Text 1"/>
          <p:cNvSpPr/>
          <p:nvPr/>
        </p:nvSpPr>
        <p:spPr>
          <a:xfrm>
            <a:off x="793790" y="186213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At R.A.Y.A, our vision transcends mere technological development; it's about sculpting a future where India stands at the forefront of AI innovation, driven by self-reliance and global impact.</a:t>
            </a:r>
            <a:endParaRPr lang="en-US" sz="1550" dirty="0"/>
          </a:p>
        </p:txBody>
      </p:sp>
      <p:pic>
        <p:nvPicPr>
          <p:cNvPr id="4" name="Image 0" descr="preencoded.png">    </p:cNvPr>
          <p:cNvPicPr>
            <a:picLocks noChangeAspect="1"/>
          </p:cNvPicPr>
          <p:nvPr/>
        </p:nvPicPr>
        <p:blipFill>
          <a:blip r:embed="rId1"/>
          <a:stretch>
            <a:fillRect/>
          </a:stretch>
        </p:blipFill>
        <p:spPr>
          <a:xfrm>
            <a:off x="793790" y="2720459"/>
            <a:ext cx="496133" cy="496133"/>
          </a:xfrm>
          <a:prstGeom prst="rect">
            <a:avLst/>
          </a:prstGeom>
        </p:spPr>
      </p:pic>
      <p:sp>
        <p:nvSpPr>
          <p:cNvPr id="5" name="Text 2"/>
          <p:cNvSpPr/>
          <p:nvPr/>
        </p:nvSpPr>
        <p:spPr>
          <a:xfrm>
            <a:off x="1537930" y="2838212"/>
            <a:ext cx="4073604" cy="310158"/>
          </a:xfrm>
          <a:prstGeom prst="rect">
            <a:avLst/>
          </a:prstGeom>
          <a:noFill/>
          <a:ln/>
        </p:spPr>
        <p:txBody>
          <a:bodyPr wrap="none" lIns="0" tIns="0" rIns="0" bIns="0" rtlCol="0" anchor="t"/>
          <a:lstStyle/>
          <a:p>
            <a:pPr algn="l" indent="0" marL="0">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Building India’s Own AI Ecosystem</a:t>
            </a:r>
            <a:endParaRPr lang="en-US" sz="1950" dirty="0"/>
          </a:p>
        </p:txBody>
      </p:sp>
      <p:sp>
        <p:nvSpPr>
          <p:cNvPr id="6" name="Text 3"/>
          <p:cNvSpPr/>
          <p:nvPr/>
        </p:nvSpPr>
        <p:spPr>
          <a:xfrm>
            <a:off x="1537930" y="3267432"/>
            <a:ext cx="5653207" cy="95261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Creating a comprehensive and integrated AI framework from the ground up, designed by Indians, for Indians, and for the world.</a:t>
            </a:r>
            <a:endParaRPr lang="en-US" sz="1550" dirty="0"/>
          </a:p>
        </p:txBody>
      </p:sp>
      <p:pic>
        <p:nvPicPr>
          <p:cNvPr id="7" name="Image 1" descr="preencoded.png">    </p:cNvPr>
          <p:cNvPicPr>
            <a:picLocks noChangeAspect="1"/>
          </p:cNvPicPr>
          <p:nvPr/>
        </p:nvPicPr>
        <p:blipFill>
          <a:blip r:embed="rId2"/>
          <a:stretch>
            <a:fillRect/>
          </a:stretch>
        </p:blipFill>
        <p:spPr>
          <a:xfrm>
            <a:off x="7439144" y="2720459"/>
            <a:ext cx="496133" cy="496133"/>
          </a:xfrm>
          <a:prstGeom prst="rect">
            <a:avLst/>
          </a:prstGeom>
        </p:spPr>
      </p:pic>
      <p:sp>
        <p:nvSpPr>
          <p:cNvPr id="8" name="Text 4"/>
          <p:cNvSpPr/>
          <p:nvPr/>
        </p:nvSpPr>
        <p:spPr>
          <a:xfrm>
            <a:off x="8183285" y="2838212"/>
            <a:ext cx="5494853" cy="310158"/>
          </a:xfrm>
          <a:prstGeom prst="rect">
            <a:avLst/>
          </a:prstGeom>
          <a:noFill/>
          <a:ln/>
        </p:spPr>
        <p:txBody>
          <a:bodyPr wrap="none" lIns="0" tIns="0" rIns="0" bIns="0" rtlCol="0" anchor="t"/>
          <a:lstStyle/>
          <a:p>
            <a:pPr algn="l" indent="0" marL="0">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Enabling Digital Independence &amp; Self-Reliance</a:t>
            </a:r>
            <a:endParaRPr lang="en-US" sz="1950" dirty="0"/>
          </a:p>
        </p:txBody>
      </p:sp>
      <p:sp>
        <p:nvSpPr>
          <p:cNvPr id="9" name="Text 5"/>
          <p:cNvSpPr/>
          <p:nvPr/>
        </p:nvSpPr>
        <p:spPr>
          <a:xfrm>
            <a:off x="8183285" y="3267432"/>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Empowering the nation with the tools and infrastructure to control its own digital destiny, reducing reliance on external technologies and fostering data sovereignty.</a:t>
            </a:r>
            <a:endParaRPr lang="en-US" sz="1550" dirty="0"/>
          </a:p>
        </p:txBody>
      </p:sp>
      <p:pic>
        <p:nvPicPr>
          <p:cNvPr id="10" name="Image 2" descr="preencoded.png">    </p:cNvPr>
          <p:cNvPicPr>
            <a:picLocks noChangeAspect="1"/>
          </p:cNvPicPr>
          <p:nvPr/>
        </p:nvPicPr>
        <p:blipFill>
          <a:blip r:embed="rId3"/>
          <a:stretch>
            <a:fillRect/>
          </a:stretch>
        </p:blipFill>
        <p:spPr>
          <a:xfrm>
            <a:off x="793790" y="4716185"/>
            <a:ext cx="496133" cy="496133"/>
          </a:xfrm>
          <a:prstGeom prst="rect">
            <a:avLst/>
          </a:prstGeom>
        </p:spPr>
      </p:pic>
      <p:sp>
        <p:nvSpPr>
          <p:cNvPr id="11" name="Text 6"/>
          <p:cNvSpPr/>
          <p:nvPr/>
        </p:nvSpPr>
        <p:spPr>
          <a:xfrm>
            <a:off x="1537930" y="4833937"/>
            <a:ext cx="5653207" cy="620316"/>
          </a:xfrm>
          <a:prstGeom prst="rect">
            <a:avLst/>
          </a:prstGeom>
          <a:noFill/>
          <a:ln/>
        </p:spPr>
        <p:txBody>
          <a:bodyPr wrap="square" lIns="0" tIns="0" rIns="0" bIns="0" rtlCol="0" anchor="t"/>
          <a:lstStyle/>
          <a:p>
            <a:pPr algn="l" indent="0" marL="0">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Pioneering Research Towards Type 1 Civilization</a:t>
            </a:r>
            <a:endParaRPr lang="en-US" sz="1950" dirty="0"/>
          </a:p>
        </p:txBody>
      </p:sp>
      <p:sp>
        <p:nvSpPr>
          <p:cNvPr id="12" name="Text 7"/>
          <p:cNvSpPr/>
          <p:nvPr/>
        </p:nvSpPr>
        <p:spPr>
          <a:xfrm>
            <a:off x="1537930" y="5573316"/>
            <a:ext cx="5653207" cy="127015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Committing to cutting-edge AI and quantum research that contributes to humanity's advancement towards a Type 1 Civilization, capable of harnessing all energy on its home planet.</a:t>
            </a:r>
            <a:endParaRPr lang="en-US" sz="1550" dirty="0"/>
          </a:p>
        </p:txBody>
      </p:sp>
      <p:pic>
        <p:nvPicPr>
          <p:cNvPr id="13" name="Image 3" descr="preencoded.png">    </p:cNvPr>
          <p:cNvPicPr>
            <a:picLocks noChangeAspect="1"/>
          </p:cNvPicPr>
          <p:nvPr/>
        </p:nvPicPr>
        <p:blipFill>
          <a:blip r:embed="rId4"/>
          <a:stretch>
            <a:fillRect/>
          </a:stretch>
        </p:blipFill>
        <p:spPr>
          <a:xfrm>
            <a:off x="7439144" y="4716185"/>
            <a:ext cx="496133" cy="496133"/>
          </a:xfrm>
          <a:prstGeom prst="rect">
            <a:avLst/>
          </a:prstGeom>
        </p:spPr>
      </p:pic>
      <p:sp>
        <p:nvSpPr>
          <p:cNvPr id="14" name="Text 8"/>
          <p:cNvSpPr/>
          <p:nvPr/>
        </p:nvSpPr>
        <p:spPr>
          <a:xfrm>
            <a:off x="8183285" y="4833937"/>
            <a:ext cx="5264706" cy="310158"/>
          </a:xfrm>
          <a:prstGeom prst="rect">
            <a:avLst/>
          </a:prstGeom>
          <a:noFill/>
          <a:ln/>
        </p:spPr>
        <p:txBody>
          <a:bodyPr wrap="none" lIns="0" tIns="0" rIns="0" bIns="0" rtlCol="0" anchor="t"/>
          <a:lstStyle/>
          <a:p>
            <a:pPr algn="l" indent="0" marL="0">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Empowering Individuals &amp; Small Businesses</a:t>
            </a:r>
            <a:endParaRPr lang="en-US" sz="1950" dirty="0"/>
          </a:p>
        </p:txBody>
      </p:sp>
      <p:sp>
        <p:nvSpPr>
          <p:cNvPr id="15" name="Text 9"/>
          <p:cNvSpPr/>
          <p:nvPr/>
        </p:nvSpPr>
        <p:spPr>
          <a:xfrm>
            <a:off x="8183285" y="5263158"/>
            <a:ext cx="5653326" cy="95261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Democratizing access to powerful AI tools, enabling everyone from local entrepreneurs to individual learners to thrive in the digital age.</a:t>
            </a:r>
            <a:endParaRPr lang="en-US" sz="1550" dirty="0"/>
          </a:p>
        </p:txBody>
      </p:sp>
      <p:sp>
        <p:nvSpPr>
          <p:cNvPr id="16" name="Text 10"/>
          <p:cNvSpPr/>
          <p:nvPr/>
        </p:nvSpPr>
        <p:spPr>
          <a:xfrm>
            <a:off x="793790" y="706671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This vision is a commitment to not just technology, but to a brighter, more independent, and innovative future for India.</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3300" y="516850"/>
            <a:ext cx="9651206" cy="533757"/>
          </a:xfrm>
          <a:prstGeom prst="rect">
            <a:avLst/>
          </a:prstGeom>
          <a:noFill/>
          <a:ln/>
        </p:spPr>
        <p:txBody>
          <a:bodyPr wrap="none" lIns="0" tIns="0" rIns="0" bIns="0" rtlCol="0" anchor="t"/>
          <a:lstStyle/>
          <a:p>
            <a:pPr algn="l" indent="0" marL="0">
              <a:lnSpc>
                <a:spcPts val="4200"/>
              </a:lnSpc>
              <a:buNone/>
            </a:pPr>
            <a:r>
              <a:rPr lang="en-US" sz="3350" dirty="0">
                <a:solidFill>
                  <a:srgbClr val="2C2926"/>
                </a:solidFill>
                <a:latin typeface="Bricolage Grotesque Semi Bold" pitchFamily="34" charset="0"/>
                <a:ea typeface="Bricolage Grotesque Semi Bold" pitchFamily="34" charset="-122"/>
                <a:cs typeface="Bricolage Grotesque Semi Bold" pitchFamily="34" charset="-120"/>
              </a:rPr>
              <a:t>Unveiling R.A.Y.A: Responsive AI for You Always</a:t>
            </a:r>
            <a:endParaRPr lang="en-US" sz="3350" dirty="0"/>
          </a:p>
        </p:txBody>
      </p:sp>
      <p:sp>
        <p:nvSpPr>
          <p:cNvPr id="3" name="Text 1"/>
          <p:cNvSpPr/>
          <p:nvPr/>
        </p:nvSpPr>
        <p:spPr>
          <a:xfrm>
            <a:off x="683300" y="1392198"/>
            <a:ext cx="13263801" cy="546735"/>
          </a:xfrm>
          <a:prstGeom prst="rect">
            <a:avLst/>
          </a:prstGeom>
          <a:noFill/>
          <a:ln/>
        </p:spPr>
        <p:txBody>
          <a:bodyPr wrap="square" lIns="0" tIns="0" rIns="0" bIns="0" rtlCol="0" anchor="t"/>
          <a:lstStyle/>
          <a:p>
            <a:pPr algn="l" indent="0" marL="0">
              <a:lnSpc>
                <a:spcPts val="2150"/>
              </a:lnSpc>
              <a:buNone/>
            </a:pPr>
            <a:r>
              <a:rPr lang="en-US" sz="1300" dirty="0">
                <a:solidFill>
                  <a:srgbClr val="2C2926"/>
                </a:solidFill>
                <a:latin typeface="Inter" pitchFamily="34" charset="0"/>
                <a:ea typeface="Inter" pitchFamily="34" charset="-122"/>
                <a:cs typeface="Inter" pitchFamily="34" charset="-120"/>
              </a:rPr>
              <a:t>R.A.Y.A is more than just an acronym; it's the embodiment of India's ambition to create a truly inclusive and accessible AI ecosystem. It stands for "Responsive AI for You Always," reflecting our commitment to ubiquity and user-centricity.</a:t>
            </a:r>
            <a:endParaRPr lang="en-US" sz="1300" dirty="0"/>
          </a:p>
        </p:txBody>
      </p:sp>
      <p:pic>
        <p:nvPicPr>
          <p:cNvPr id="4" name="Image 0" descr="preencoded.png">    </p:cNvPr>
          <p:cNvPicPr>
            <a:picLocks noChangeAspect="1"/>
          </p:cNvPicPr>
          <p:nvPr/>
        </p:nvPicPr>
        <p:blipFill>
          <a:blip r:embed="rId1"/>
          <a:stretch>
            <a:fillRect/>
          </a:stretch>
        </p:blipFill>
        <p:spPr>
          <a:xfrm>
            <a:off x="683300" y="2323267"/>
            <a:ext cx="5055394" cy="5055394"/>
          </a:xfrm>
          <a:prstGeom prst="rect">
            <a:avLst/>
          </a:prstGeom>
        </p:spPr>
      </p:pic>
      <p:sp>
        <p:nvSpPr>
          <p:cNvPr id="5" name="Shape 2"/>
          <p:cNvSpPr/>
          <p:nvPr/>
        </p:nvSpPr>
        <p:spPr>
          <a:xfrm>
            <a:off x="6163032" y="2323267"/>
            <a:ext cx="384334" cy="384334"/>
          </a:xfrm>
          <a:prstGeom prst="roundRect">
            <a:avLst>
              <a:gd name="adj" fmla="val 18670"/>
            </a:avLst>
          </a:prstGeom>
          <a:solidFill>
            <a:srgbClr val="FFFFFF"/>
          </a:solidFill>
          <a:ln w="7620">
            <a:solidFill>
              <a:srgbClr val="F8ECD3"/>
            </a:solidFill>
            <a:prstDash val="solid"/>
          </a:ln>
        </p:spPr>
      </p:sp>
      <p:sp>
        <p:nvSpPr>
          <p:cNvPr id="6" name="Text 3"/>
          <p:cNvSpPr/>
          <p:nvPr/>
        </p:nvSpPr>
        <p:spPr>
          <a:xfrm>
            <a:off x="6718102" y="2381964"/>
            <a:ext cx="3584972" cy="266938"/>
          </a:xfrm>
          <a:prstGeom prst="rect">
            <a:avLst/>
          </a:prstGeom>
          <a:noFill/>
          <a:ln/>
        </p:spPr>
        <p:txBody>
          <a:bodyPr wrap="none" lIns="0" tIns="0" rIns="0" bIns="0" rtlCol="0" anchor="t"/>
          <a:lstStyle/>
          <a:p>
            <a:pPr algn="l" indent="0" marL="0">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A Community-Driven AI Ecosystem</a:t>
            </a:r>
            <a:endParaRPr lang="en-US" sz="1650" dirty="0"/>
          </a:p>
        </p:txBody>
      </p:sp>
      <p:sp>
        <p:nvSpPr>
          <p:cNvPr id="7" name="Text 4"/>
          <p:cNvSpPr/>
          <p:nvPr/>
        </p:nvSpPr>
        <p:spPr>
          <a:xfrm>
            <a:off x="6718102" y="2819638"/>
            <a:ext cx="7236500" cy="546735"/>
          </a:xfrm>
          <a:prstGeom prst="rect">
            <a:avLst/>
          </a:prstGeom>
          <a:noFill/>
          <a:ln/>
        </p:spPr>
        <p:txBody>
          <a:bodyPr wrap="square" lIns="0" tIns="0" rIns="0" bIns="0" rtlCol="0" anchor="t"/>
          <a:lstStyle/>
          <a:p>
            <a:pPr algn="l" indent="0" marL="0">
              <a:lnSpc>
                <a:spcPts val="2150"/>
              </a:lnSpc>
              <a:buNone/>
            </a:pPr>
            <a:r>
              <a:rPr lang="en-US" sz="1300" dirty="0">
                <a:solidFill>
                  <a:srgbClr val="2C2926"/>
                </a:solidFill>
                <a:latin typeface="Inter" pitchFamily="34" charset="0"/>
                <a:ea typeface="Inter" pitchFamily="34" charset="-122"/>
                <a:cs typeface="Inter" pitchFamily="34" charset="-120"/>
              </a:rPr>
              <a:t>R.A.Y.A is built on the principles of collaboration and open development, ensuring that its evolution is shaped by the diverse needs and contributions of the Indian community.</a:t>
            </a:r>
            <a:endParaRPr lang="en-US" sz="1300" dirty="0"/>
          </a:p>
        </p:txBody>
      </p:sp>
      <p:sp>
        <p:nvSpPr>
          <p:cNvPr id="8" name="Shape 5"/>
          <p:cNvSpPr/>
          <p:nvPr/>
        </p:nvSpPr>
        <p:spPr>
          <a:xfrm>
            <a:off x="6163032" y="3707963"/>
            <a:ext cx="384334" cy="384334"/>
          </a:xfrm>
          <a:prstGeom prst="roundRect">
            <a:avLst>
              <a:gd name="adj" fmla="val 18670"/>
            </a:avLst>
          </a:prstGeom>
          <a:solidFill>
            <a:srgbClr val="FFFFFF"/>
          </a:solidFill>
          <a:ln w="7620">
            <a:solidFill>
              <a:srgbClr val="F8ECD3"/>
            </a:solidFill>
            <a:prstDash val="solid"/>
          </a:ln>
        </p:spPr>
      </p:sp>
      <p:sp>
        <p:nvSpPr>
          <p:cNvPr id="9" name="Text 6"/>
          <p:cNvSpPr/>
          <p:nvPr/>
        </p:nvSpPr>
        <p:spPr>
          <a:xfrm>
            <a:off x="6718102" y="3766661"/>
            <a:ext cx="2574131" cy="266938"/>
          </a:xfrm>
          <a:prstGeom prst="rect">
            <a:avLst/>
          </a:prstGeom>
          <a:noFill/>
          <a:ln/>
        </p:spPr>
        <p:txBody>
          <a:bodyPr wrap="none" lIns="0" tIns="0" rIns="0" bIns="0" rtlCol="0" anchor="t"/>
          <a:lstStyle/>
          <a:p>
            <a:pPr algn="l" indent="0" marL="0">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Tailored for Indian Needs</a:t>
            </a:r>
            <a:endParaRPr lang="en-US" sz="1650" dirty="0"/>
          </a:p>
        </p:txBody>
      </p:sp>
      <p:sp>
        <p:nvSpPr>
          <p:cNvPr id="10" name="Text 7"/>
          <p:cNvSpPr/>
          <p:nvPr/>
        </p:nvSpPr>
        <p:spPr>
          <a:xfrm>
            <a:off x="6718102" y="4204335"/>
            <a:ext cx="7236500" cy="546735"/>
          </a:xfrm>
          <a:prstGeom prst="rect">
            <a:avLst/>
          </a:prstGeom>
          <a:noFill/>
          <a:ln/>
        </p:spPr>
        <p:txBody>
          <a:bodyPr wrap="square" lIns="0" tIns="0" rIns="0" bIns="0" rtlCol="0" anchor="t"/>
          <a:lstStyle/>
          <a:p>
            <a:pPr algn="l" indent="0" marL="0">
              <a:lnSpc>
                <a:spcPts val="2150"/>
              </a:lnSpc>
              <a:buNone/>
            </a:pPr>
            <a:r>
              <a:rPr lang="en-US" sz="1300" dirty="0">
                <a:solidFill>
                  <a:srgbClr val="2C2926"/>
                </a:solidFill>
                <a:latin typeface="Inter" pitchFamily="34" charset="0"/>
                <a:ea typeface="Inter" pitchFamily="34" charset="-122"/>
                <a:cs typeface="Inter" pitchFamily="34" charset="-120"/>
              </a:rPr>
              <a:t>Unlike generic AI, R.A.Y.A understands and integrates India's cultural nuances, linguistic diversity, and unique business challenges, offering truly relevant solutions.</a:t>
            </a:r>
            <a:endParaRPr lang="en-US" sz="1300" dirty="0"/>
          </a:p>
        </p:txBody>
      </p:sp>
      <p:sp>
        <p:nvSpPr>
          <p:cNvPr id="11" name="Shape 8"/>
          <p:cNvSpPr/>
          <p:nvPr/>
        </p:nvSpPr>
        <p:spPr>
          <a:xfrm>
            <a:off x="6163032" y="5092660"/>
            <a:ext cx="384334" cy="384334"/>
          </a:xfrm>
          <a:prstGeom prst="roundRect">
            <a:avLst>
              <a:gd name="adj" fmla="val 18670"/>
            </a:avLst>
          </a:prstGeom>
          <a:solidFill>
            <a:srgbClr val="FFFFFF"/>
          </a:solidFill>
          <a:ln w="7620">
            <a:solidFill>
              <a:srgbClr val="F8ECD3"/>
            </a:solidFill>
            <a:prstDash val="solid"/>
          </a:ln>
        </p:spPr>
      </p:sp>
      <p:sp>
        <p:nvSpPr>
          <p:cNvPr id="12" name="Text 9"/>
          <p:cNvSpPr/>
          <p:nvPr/>
        </p:nvSpPr>
        <p:spPr>
          <a:xfrm>
            <a:off x="6718102" y="5151358"/>
            <a:ext cx="4853107" cy="266938"/>
          </a:xfrm>
          <a:prstGeom prst="rect">
            <a:avLst/>
          </a:prstGeom>
          <a:noFill/>
          <a:ln/>
        </p:spPr>
        <p:txBody>
          <a:bodyPr wrap="none" lIns="0" tIns="0" rIns="0" bIns="0" rtlCol="0" anchor="t"/>
          <a:lstStyle/>
          <a:p>
            <a:pPr algn="l" indent="0" marL="0">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From Daily Companions to Advanced Platforms</a:t>
            </a:r>
            <a:endParaRPr lang="en-US" sz="1650" dirty="0"/>
          </a:p>
        </p:txBody>
      </p:sp>
      <p:sp>
        <p:nvSpPr>
          <p:cNvPr id="13" name="Text 10"/>
          <p:cNvSpPr/>
          <p:nvPr/>
        </p:nvSpPr>
        <p:spPr>
          <a:xfrm>
            <a:off x="6718102" y="5589032"/>
            <a:ext cx="7236500" cy="546735"/>
          </a:xfrm>
          <a:prstGeom prst="rect">
            <a:avLst/>
          </a:prstGeom>
          <a:noFill/>
          <a:ln/>
        </p:spPr>
        <p:txBody>
          <a:bodyPr wrap="square" lIns="0" tIns="0" rIns="0" bIns="0" rtlCol="0" anchor="t"/>
          <a:lstStyle/>
          <a:p>
            <a:pPr algn="l" indent="0" marL="0">
              <a:lnSpc>
                <a:spcPts val="2150"/>
              </a:lnSpc>
              <a:buNone/>
            </a:pPr>
            <a:r>
              <a:rPr lang="en-US" sz="1300" dirty="0">
                <a:solidFill>
                  <a:srgbClr val="2C2926"/>
                </a:solidFill>
                <a:latin typeface="Inter" pitchFamily="34" charset="0"/>
                <a:ea typeface="Inter" pitchFamily="34" charset="-122"/>
                <a:cs typeface="Inter" pitchFamily="34" charset="-120"/>
              </a:rPr>
              <a:t>Whether it's a simple AI assistant for daily tasks or a complex AI platform for industrial applications, R.A.Y.A aims to cater to a broad spectrum of user needs.</a:t>
            </a:r>
            <a:endParaRPr lang="en-US" sz="1300" dirty="0"/>
          </a:p>
        </p:txBody>
      </p:sp>
      <p:sp>
        <p:nvSpPr>
          <p:cNvPr id="14" name="Shape 11"/>
          <p:cNvSpPr/>
          <p:nvPr/>
        </p:nvSpPr>
        <p:spPr>
          <a:xfrm>
            <a:off x="6163032" y="6477357"/>
            <a:ext cx="384334" cy="384334"/>
          </a:xfrm>
          <a:prstGeom prst="roundRect">
            <a:avLst>
              <a:gd name="adj" fmla="val 18670"/>
            </a:avLst>
          </a:prstGeom>
          <a:solidFill>
            <a:srgbClr val="FFFFFF"/>
          </a:solidFill>
          <a:ln w="7620">
            <a:solidFill>
              <a:srgbClr val="F8ECD3"/>
            </a:solidFill>
            <a:prstDash val="solid"/>
          </a:ln>
        </p:spPr>
      </p:sp>
      <p:sp>
        <p:nvSpPr>
          <p:cNvPr id="15" name="Text 12"/>
          <p:cNvSpPr/>
          <p:nvPr/>
        </p:nvSpPr>
        <p:spPr>
          <a:xfrm>
            <a:off x="6718102" y="6536055"/>
            <a:ext cx="3387566" cy="266938"/>
          </a:xfrm>
          <a:prstGeom prst="rect">
            <a:avLst/>
          </a:prstGeom>
          <a:noFill/>
          <a:ln/>
        </p:spPr>
        <p:txBody>
          <a:bodyPr wrap="none" lIns="0" tIns="0" rIns="0" bIns="0" rtlCol="0" anchor="t"/>
          <a:lstStyle/>
          <a:p>
            <a:pPr algn="l" indent="0" marL="0">
              <a:lnSpc>
                <a:spcPts val="2100"/>
              </a:lnSpc>
              <a:buNone/>
            </a:pPr>
            <a:r>
              <a:rPr lang="en-US" sz="1650" dirty="0">
                <a:solidFill>
                  <a:srgbClr val="2C2926"/>
                </a:solidFill>
                <a:latin typeface="Bricolage Grotesque Semi Bold" pitchFamily="34" charset="0"/>
                <a:ea typeface="Bricolage Grotesque Semi Bold" pitchFamily="34" charset="-122"/>
                <a:cs typeface="Bricolage Grotesque Semi Bold" pitchFamily="34" charset="-120"/>
              </a:rPr>
              <a:t>A 'Make in India' Movement for AI</a:t>
            </a:r>
            <a:endParaRPr lang="en-US" sz="1650" dirty="0"/>
          </a:p>
        </p:txBody>
      </p:sp>
      <p:sp>
        <p:nvSpPr>
          <p:cNvPr id="16" name="Text 13"/>
          <p:cNvSpPr/>
          <p:nvPr/>
        </p:nvSpPr>
        <p:spPr>
          <a:xfrm>
            <a:off x="6718102" y="6973729"/>
            <a:ext cx="7236500" cy="546735"/>
          </a:xfrm>
          <a:prstGeom prst="rect">
            <a:avLst/>
          </a:prstGeom>
          <a:noFill/>
          <a:ln/>
        </p:spPr>
        <p:txBody>
          <a:bodyPr wrap="square" lIns="0" tIns="0" rIns="0" bIns="0" rtlCol="0" anchor="t"/>
          <a:lstStyle/>
          <a:p>
            <a:pPr algn="l" indent="0" marL="0">
              <a:lnSpc>
                <a:spcPts val="2150"/>
              </a:lnSpc>
              <a:buNone/>
            </a:pPr>
            <a:r>
              <a:rPr lang="en-US" sz="1300" dirty="0">
                <a:solidFill>
                  <a:srgbClr val="2C2926"/>
                </a:solidFill>
                <a:latin typeface="Inter" pitchFamily="34" charset="0"/>
                <a:ea typeface="Inter" pitchFamily="34" charset="-122"/>
                <a:cs typeface="Inter" pitchFamily="34" charset="-120"/>
              </a:rPr>
              <a:t>R.A.Y.A champions self-reliance, fostering indigenous talent, technology, and infrastructure to build a truly Made in India AI revolution.</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6526" y="533876"/>
            <a:ext cx="13077349" cy="1213485"/>
          </a:xfrm>
          <a:prstGeom prst="rect">
            <a:avLst/>
          </a:prstGeom>
          <a:noFill/>
          <a:ln/>
        </p:spPr>
        <p:txBody>
          <a:bodyPr wrap="square" lIns="0" tIns="0" rIns="0" bIns="0" rtlCol="0" anchor="t"/>
          <a:lstStyle/>
          <a:p>
            <a:pPr algn="l" indent="0" marL="0">
              <a:lnSpc>
                <a:spcPts val="4750"/>
              </a:lnSpc>
              <a:buNone/>
            </a:pPr>
            <a:r>
              <a:rPr lang="en-US" sz="3800" dirty="0">
                <a:solidFill>
                  <a:srgbClr val="2C2926"/>
                </a:solidFill>
                <a:latin typeface="Bricolage Grotesque Semi Bold" pitchFamily="34" charset="0"/>
                <a:ea typeface="Bricolage Grotesque Semi Bold" pitchFamily="34" charset="-122"/>
                <a:cs typeface="Bricolage Grotesque Semi Bold" pitchFamily="34" charset="-120"/>
              </a:rPr>
              <a:t>Introducing V.E.D.A: Visionary Engine for Digital Advancement</a:t>
            </a:r>
            <a:endParaRPr lang="en-US" sz="3800" dirty="0"/>
          </a:p>
        </p:txBody>
      </p:sp>
      <p:sp>
        <p:nvSpPr>
          <p:cNvPr id="3" name="Text 1"/>
          <p:cNvSpPr/>
          <p:nvPr/>
        </p:nvSpPr>
        <p:spPr>
          <a:xfrm>
            <a:off x="776526" y="2135624"/>
            <a:ext cx="13077349" cy="621268"/>
          </a:xfrm>
          <a:prstGeom prst="rect">
            <a:avLst/>
          </a:prstGeom>
          <a:noFill/>
          <a:ln/>
        </p:spPr>
        <p:txBody>
          <a:bodyPr wrap="square" lIns="0" tIns="0" rIns="0" bIns="0" rtlCol="0" anchor="t"/>
          <a:lstStyle/>
          <a:p>
            <a:pPr algn="l" indent="0" marL="0">
              <a:lnSpc>
                <a:spcPts val="2400"/>
              </a:lnSpc>
              <a:buNone/>
            </a:pPr>
            <a:r>
              <a:rPr lang="en-US" sz="1500" dirty="0">
                <a:solidFill>
                  <a:srgbClr val="2C2926"/>
                </a:solidFill>
                <a:latin typeface="Inter" pitchFamily="34" charset="0"/>
                <a:ea typeface="Inter" pitchFamily="34" charset="-122"/>
                <a:cs typeface="Inter" pitchFamily="34" charset="-120"/>
              </a:rPr>
              <a:t>At the heart of R.A.Y.A lies V.E.D.A, our "Visionary Engine for Digital Advancement." V.E.D.A is not just a technological component; it's the intellectual core, the self-learning brain that gives R.A.Y.A its power and intelligence.</a:t>
            </a:r>
            <a:endParaRPr lang="en-US" sz="1500" dirty="0"/>
          </a:p>
        </p:txBody>
      </p:sp>
      <p:sp>
        <p:nvSpPr>
          <p:cNvPr id="4" name="Shape 2"/>
          <p:cNvSpPr/>
          <p:nvPr/>
        </p:nvSpPr>
        <p:spPr>
          <a:xfrm>
            <a:off x="776526" y="3266480"/>
            <a:ext cx="4229695" cy="3592235"/>
          </a:xfrm>
          <a:prstGeom prst="roundRect">
            <a:avLst>
              <a:gd name="adj" fmla="val 3055"/>
            </a:avLst>
          </a:prstGeom>
          <a:solidFill>
            <a:srgbClr val="FFFFFF">
              <a:alpha val="95000"/>
            </a:srgbClr>
          </a:solidFill>
          <a:ln/>
        </p:spPr>
      </p:sp>
      <p:pic>
        <p:nvPicPr>
          <p:cNvPr id="5" name="Image 0" descr="preencoded.png">    </p:cNvPr>
          <p:cNvPicPr>
            <a:picLocks noChangeAspect="1"/>
          </p:cNvPicPr>
          <p:nvPr/>
        </p:nvPicPr>
        <p:blipFill>
          <a:blip r:embed="rId1"/>
          <a:stretch>
            <a:fillRect/>
          </a:stretch>
        </p:blipFill>
        <p:spPr>
          <a:xfrm>
            <a:off x="776526" y="3243620"/>
            <a:ext cx="4229695" cy="91440"/>
          </a:xfrm>
          <a:prstGeom prst="rect">
            <a:avLst/>
          </a:prstGeom>
        </p:spPr>
      </p:pic>
      <p:pic>
        <p:nvPicPr>
          <p:cNvPr id="6" name="Image 1" descr="preencoded.png">    </p:cNvPr>
          <p:cNvPicPr>
            <a:picLocks noChangeAspect="1"/>
          </p:cNvPicPr>
          <p:nvPr/>
        </p:nvPicPr>
        <p:blipFill>
          <a:blip r:embed="rId2"/>
          <a:stretch>
            <a:fillRect/>
          </a:stretch>
        </p:blipFill>
        <p:spPr>
          <a:xfrm>
            <a:off x="2600087" y="2975253"/>
            <a:ext cx="582454" cy="582454"/>
          </a:xfrm>
          <a:prstGeom prst="rect">
            <a:avLst/>
          </a:prstGeom>
        </p:spPr>
      </p:pic>
      <p:pic>
        <p:nvPicPr>
          <p:cNvPr id="7" name="Image 2" descr="preencoded.png">    </p:cNvPr>
          <p:cNvPicPr>
            <a:picLocks noChangeAspect="1"/>
          </p:cNvPicPr>
          <p:nvPr/>
        </p:nvPicPr>
        <p:blipFill>
          <a:blip r:embed="rId3"/>
          <a:stretch>
            <a:fillRect/>
          </a:stretch>
        </p:blipFill>
        <p:spPr>
          <a:xfrm>
            <a:off x="2774871" y="3120866"/>
            <a:ext cx="232886" cy="291227"/>
          </a:xfrm>
          <a:prstGeom prst="rect">
            <a:avLst/>
          </a:prstGeom>
        </p:spPr>
      </p:pic>
      <p:sp>
        <p:nvSpPr>
          <p:cNvPr id="8" name="Text 3"/>
          <p:cNvSpPr/>
          <p:nvPr/>
        </p:nvSpPr>
        <p:spPr>
          <a:xfrm>
            <a:off x="993458" y="3751778"/>
            <a:ext cx="3795832" cy="606504"/>
          </a:xfrm>
          <a:prstGeom prst="rect">
            <a:avLst/>
          </a:prstGeom>
          <a:noFill/>
          <a:ln/>
        </p:spPr>
        <p:txBody>
          <a:bodyPr wrap="square" lIns="0" tIns="0" rIns="0" bIns="0" rtlCol="0" anchor="t"/>
          <a:lstStyle/>
          <a:p>
            <a:pPr algn="l" indent="0" marL="0">
              <a:lnSpc>
                <a:spcPts val="2350"/>
              </a:lnSpc>
              <a:buNone/>
            </a:pPr>
            <a:r>
              <a:rPr lang="en-US" sz="1900" dirty="0">
                <a:solidFill>
                  <a:srgbClr val="2C2926"/>
                </a:solidFill>
                <a:latin typeface="Bricolage Grotesque Semi Bold" pitchFamily="34" charset="0"/>
                <a:ea typeface="Bricolage Grotesque Semi Bold" pitchFamily="34" charset="-122"/>
                <a:cs typeface="Bricolage Grotesque Semi Bold" pitchFamily="34" charset="-120"/>
              </a:rPr>
              <a:t>The Core AI Brain Powering R.A.Y.A</a:t>
            </a:r>
            <a:endParaRPr lang="en-US" sz="1900" dirty="0"/>
          </a:p>
        </p:txBody>
      </p:sp>
      <p:sp>
        <p:nvSpPr>
          <p:cNvPr id="9" name="Text 4"/>
          <p:cNvSpPr/>
          <p:nvPr/>
        </p:nvSpPr>
        <p:spPr>
          <a:xfrm>
            <a:off x="993458" y="4474726"/>
            <a:ext cx="3795832" cy="1242536"/>
          </a:xfrm>
          <a:prstGeom prst="rect">
            <a:avLst/>
          </a:prstGeom>
          <a:noFill/>
          <a:ln/>
        </p:spPr>
        <p:txBody>
          <a:bodyPr wrap="square" lIns="0" tIns="0" rIns="0" bIns="0" rtlCol="0" anchor="t"/>
          <a:lstStyle/>
          <a:p>
            <a:pPr algn="l" indent="0" marL="0">
              <a:lnSpc>
                <a:spcPts val="2400"/>
              </a:lnSpc>
              <a:buNone/>
            </a:pPr>
            <a:r>
              <a:rPr lang="en-US" sz="1500" dirty="0">
                <a:solidFill>
                  <a:srgbClr val="2C2926"/>
                </a:solidFill>
                <a:latin typeface="Inter" pitchFamily="34" charset="0"/>
                <a:ea typeface="Inter" pitchFamily="34" charset="-122"/>
                <a:cs typeface="Inter" pitchFamily="34" charset="-120"/>
              </a:rPr>
              <a:t>V.E.D.A serves as the central processing unit, enabling R.A.Y.A's diverse functionalities, from natural language processing to complex problem-solving.</a:t>
            </a:r>
            <a:endParaRPr lang="en-US" sz="1500" dirty="0"/>
          </a:p>
        </p:txBody>
      </p:sp>
      <p:sp>
        <p:nvSpPr>
          <p:cNvPr id="10" name="Shape 5"/>
          <p:cNvSpPr/>
          <p:nvPr/>
        </p:nvSpPr>
        <p:spPr>
          <a:xfrm>
            <a:off x="5200293" y="3266480"/>
            <a:ext cx="4229695" cy="3592235"/>
          </a:xfrm>
          <a:prstGeom prst="roundRect">
            <a:avLst>
              <a:gd name="adj" fmla="val 3055"/>
            </a:avLst>
          </a:prstGeom>
          <a:solidFill>
            <a:srgbClr val="FFFFFF">
              <a:alpha val="95000"/>
            </a:srgbClr>
          </a:solidFill>
          <a:ln/>
        </p:spPr>
      </p:sp>
      <p:pic>
        <p:nvPicPr>
          <p:cNvPr id="11" name="Image 3" descr="preencoded.png">    </p:cNvPr>
          <p:cNvPicPr>
            <a:picLocks noChangeAspect="1"/>
          </p:cNvPicPr>
          <p:nvPr/>
        </p:nvPicPr>
        <p:blipFill>
          <a:blip r:embed="rId4"/>
          <a:stretch>
            <a:fillRect/>
          </a:stretch>
        </p:blipFill>
        <p:spPr>
          <a:xfrm>
            <a:off x="5200293" y="3243620"/>
            <a:ext cx="4229695" cy="91440"/>
          </a:xfrm>
          <a:prstGeom prst="rect">
            <a:avLst/>
          </a:prstGeom>
        </p:spPr>
      </p:pic>
      <p:pic>
        <p:nvPicPr>
          <p:cNvPr id="12" name="Image 4" descr="preencoded.png">    </p:cNvPr>
          <p:cNvPicPr>
            <a:picLocks noChangeAspect="1"/>
          </p:cNvPicPr>
          <p:nvPr/>
        </p:nvPicPr>
        <p:blipFill>
          <a:blip r:embed="rId5"/>
          <a:stretch>
            <a:fillRect/>
          </a:stretch>
        </p:blipFill>
        <p:spPr>
          <a:xfrm>
            <a:off x="7023854" y="2975253"/>
            <a:ext cx="582454" cy="582454"/>
          </a:xfrm>
          <a:prstGeom prst="rect">
            <a:avLst/>
          </a:prstGeom>
        </p:spPr>
      </p:pic>
      <p:pic>
        <p:nvPicPr>
          <p:cNvPr id="13" name="Image 5" descr="preencoded.png">    </p:cNvPr>
          <p:cNvPicPr>
            <a:picLocks noChangeAspect="1"/>
          </p:cNvPicPr>
          <p:nvPr/>
        </p:nvPicPr>
        <p:blipFill>
          <a:blip r:embed="rId6"/>
          <a:stretch>
            <a:fillRect/>
          </a:stretch>
        </p:blipFill>
        <p:spPr>
          <a:xfrm>
            <a:off x="7198638" y="3120866"/>
            <a:ext cx="232886" cy="291227"/>
          </a:xfrm>
          <a:prstGeom prst="rect">
            <a:avLst/>
          </a:prstGeom>
        </p:spPr>
      </p:pic>
      <p:sp>
        <p:nvSpPr>
          <p:cNvPr id="14" name="Text 6"/>
          <p:cNvSpPr/>
          <p:nvPr/>
        </p:nvSpPr>
        <p:spPr>
          <a:xfrm>
            <a:off x="5417225" y="3751778"/>
            <a:ext cx="3795832" cy="606504"/>
          </a:xfrm>
          <a:prstGeom prst="rect">
            <a:avLst/>
          </a:prstGeom>
          <a:noFill/>
          <a:ln/>
        </p:spPr>
        <p:txBody>
          <a:bodyPr wrap="square" lIns="0" tIns="0" rIns="0" bIns="0" rtlCol="0" anchor="t"/>
          <a:lstStyle/>
          <a:p>
            <a:pPr algn="l" indent="0" marL="0">
              <a:lnSpc>
                <a:spcPts val="2350"/>
              </a:lnSpc>
              <a:buNone/>
            </a:pPr>
            <a:r>
              <a:rPr lang="en-US" sz="1900" dirty="0">
                <a:solidFill>
                  <a:srgbClr val="2C2926"/>
                </a:solidFill>
                <a:latin typeface="Bricolage Grotesque Semi Bold" pitchFamily="34" charset="0"/>
                <a:ea typeface="Bricolage Grotesque Semi Bold" pitchFamily="34" charset="-122"/>
                <a:cs typeface="Bricolage Grotesque Semi Bold" pitchFamily="34" charset="-120"/>
              </a:rPr>
              <a:t>A Self-Learning AI Knowledge Engine</a:t>
            </a:r>
            <a:endParaRPr lang="en-US" sz="1900" dirty="0"/>
          </a:p>
        </p:txBody>
      </p:sp>
      <p:sp>
        <p:nvSpPr>
          <p:cNvPr id="15" name="Text 7"/>
          <p:cNvSpPr/>
          <p:nvPr/>
        </p:nvSpPr>
        <p:spPr>
          <a:xfrm>
            <a:off x="5417225" y="4474726"/>
            <a:ext cx="3795832" cy="1553170"/>
          </a:xfrm>
          <a:prstGeom prst="rect">
            <a:avLst/>
          </a:prstGeom>
          <a:noFill/>
          <a:ln/>
        </p:spPr>
        <p:txBody>
          <a:bodyPr wrap="square" lIns="0" tIns="0" rIns="0" bIns="0" rtlCol="0" anchor="t"/>
          <a:lstStyle/>
          <a:p>
            <a:pPr algn="l" indent="0" marL="0">
              <a:lnSpc>
                <a:spcPts val="2400"/>
              </a:lnSpc>
              <a:buNone/>
            </a:pPr>
            <a:r>
              <a:rPr lang="en-US" sz="1500" dirty="0">
                <a:solidFill>
                  <a:srgbClr val="2C2926"/>
                </a:solidFill>
                <a:latin typeface="Inter" pitchFamily="34" charset="0"/>
                <a:ea typeface="Inter" pitchFamily="34" charset="-122"/>
                <a:cs typeface="Inter" pitchFamily="34" charset="-120"/>
              </a:rPr>
              <a:t>Designed to continuously learn, adapt, and grow, V.E.D.A expands its knowledge base and refines its understanding based on interactions and new data, ensuring it remains at the cutting edge.</a:t>
            </a:r>
            <a:endParaRPr lang="en-US" sz="1500" dirty="0"/>
          </a:p>
        </p:txBody>
      </p:sp>
      <p:sp>
        <p:nvSpPr>
          <p:cNvPr id="16" name="Shape 8"/>
          <p:cNvSpPr/>
          <p:nvPr/>
        </p:nvSpPr>
        <p:spPr>
          <a:xfrm>
            <a:off x="9624060" y="3266480"/>
            <a:ext cx="4229814" cy="3592235"/>
          </a:xfrm>
          <a:prstGeom prst="roundRect">
            <a:avLst>
              <a:gd name="adj" fmla="val 3055"/>
            </a:avLst>
          </a:prstGeom>
          <a:solidFill>
            <a:srgbClr val="FFFFFF">
              <a:alpha val="95000"/>
            </a:srgbClr>
          </a:solidFill>
          <a:ln/>
        </p:spPr>
      </p:sp>
      <p:pic>
        <p:nvPicPr>
          <p:cNvPr id="17" name="Image 6" descr="preencoded.png">    </p:cNvPr>
          <p:cNvPicPr>
            <a:picLocks noChangeAspect="1"/>
          </p:cNvPicPr>
          <p:nvPr/>
        </p:nvPicPr>
        <p:blipFill>
          <a:blip r:embed="rId7"/>
          <a:stretch>
            <a:fillRect/>
          </a:stretch>
        </p:blipFill>
        <p:spPr>
          <a:xfrm>
            <a:off x="9624060" y="3243620"/>
            <a:ext cx="4229814" cy="91440"/>
          </a:xfrm>
          <a:prstGeom prst="rect">
            <a:avLst/>
          </a:prstGeom>
        </p:spPr>
      </p:pic>
      <p:pic>
        <p:nvPicPr>
          <p:cNvPr id="18" name="Image 7" descr="preencoded.png">    </p:cNvPr>
          <p:cNvPicPr>
            <a:picLocks noChangeAspect="1"/>
          </p:cNvPicPr>
          <p:nvPr/>
        </p:nvPicPr>
        <p:blipFill>
          <a:blip r:embed="rId8"/>
          <a:stretch>
            <a:fillRect/>
          </a:stretch>
        </p:blipFill>
        <p:spPr>
          <a:xfrm>
            <a:off x="11447740" y="2975253"/>
            <a:ext cx="582454" cy="582454"/>
          </a:xfrm>
          <a:prstGeom prst="rect">
            <a:avLst/>
          </a:prstGeom>
        </p:spPr>
      </p:pic>
      <p:pic>
        <p:nvPicPr>
          <p:cNvPr id="19" name="Image 8" descr="preencoded.png">    </p:cNvPr>
          <p:cNvPicPr>
            <a:picLocks noChangeAspect="1"/>
          </p:cNvPicPr>
          <p:nvPr/>
        </p:nvPicPr>
        <p:blipFill>
          <a:blip r:embed="rId9"/>
          <a:stretch>
            <a:fillRect/>
          </a:stretch>
        </p:blipFill>
        <p:spPr>
          <a:xfrm>
            <a:off x="11622524" y="3120866"/>
            <a:ext cx="232886" cy="291227"/>
          </a:xfrm>
          <a:prstGeom prst="rect">
            <a:avLst/>
          </a:prstGeom>
        </p:spPr>
      </p:pic>
      <p:sp>
        <p:nvSpPr>
          <p:cNvPr id="20" name="Text 9"/>
          <p:cNvSpPr/>
          <p:nvPr/>
        </p:nvSpPr>
        <p:spPr>
          <a:xfrm>
            <a:off x="9840992" y="3751778"/>
            <a:ext cx="3795951" cy="909757"/>
          </a:xfrm>
          <a:prstGeom prst="rect">
            <a:avLst/>
          </a:prstGeom>
          <a:noFill/>
          <a:ln/>
        </p:spPr>
        <p:txBody>
          <a:bodyPr wrap="square" lIns="0" tIns="0" rIns="0" bIns="0" rtlCol="0" anchor="t"/>
          <a:lstStyle/>
          <a:p>
            <a:pPr algn="l" indent="0" marL="0">
              <a:lnSpc>
                <a:spcPts val="2350"/>
              </a:lnSpc>
              <a:buNone/>
            </a:pPr>
            <a:r>
              <a:rPr lang="en-US" sz="1900" dirty="0">
                <a:solidFill>
                  <a:srgbClr val="2C2926"/>
                </a:solidFill>
                <a:latin typeface="Bricolage Grotesque Semi Bold" pitchFamily="34" charset="0"/>
                <a:ea typeface="Bricolage Grotesque Semi Bold" pitchFamily="34" charset="-122"/>
                <a:cs typeface="Bricolage Grotesque Semi Bold" pitchFamily="34" charset="-120"/>
              </a:rPr>
              <a:t>Foundation for India's Own AI-Powered Search Engine &amp; Knowledge Base</a:t>
            </a:r>
            <a:endParaRPr lang="en-US" sz="1900" dirty="0"/>
          </a:p>
        </p:txBody>
      </p:sp>
      <p:sp>
        <p:nvSpPr>
          <p:cNvPr id="21" name="Text 10"/>
          <p:cNvSpPr/>
          <p:nvPr/>
        </p:nvSpPr>
        <p:spPr>
          <a:xfrm>
            <a:off x="9840992" y="4777978"/>
            <a:ext cx="3795951" cy="1863804"/>
          </a:xfrm>
          <a:prstGeom prst="rect">
            <a:avLst/>
          </a:prstGeom>
          <a:noFill/>
          <a:ln/>
        </p:spPr>
        <p:txBody>
          <a:bodyPr wrap="square" lIns="0" tIns="0" rIns="0" bIns="0" rtlCol="0" anchor="t"/>
          <a:lstStyle/>
          <a:p>
            <a:pPr algn="l" indent="0" marL="0">
              <a:lnSpc>
                <a:spcPts val="2400"/>
              </a:lnSpc>
              <a:buNone/>
            </a:pPr>
            <a:r>
              <a:rPr lang="en-US" sz="1500" dirty="0">
                <a:solidFill>
                  <a:srgbClr val="2C2926"/>
                </a:solidFill>
                <a:latin typeface="Inter" pitchFamily="34" charset="0"/>
                <a:ea typeface="Inter" pitchFamily="34" charset="-122"/>
                <a:cs typeface="Inter" pitchFamily="34" charset="-120"/>
              </a:rPr>
              <a:t>V.E.D.A is the bedrock upon which India's future independent search engine and a comprehensive, indigenous knowledge base will be built, offering unparalleled access to information rooted in Indian context.</a:t>
            </a:r>
            <a:endParaRPr lang="en-US" sz="1500" dirty="0"/>
          </a:p>
        </p:txBody>
      </p:sp>
      <p:sp>
        <p:nvSpPr>
          <p:cNvPr id="22" name="Text 11"/>
          <p:cNvSpPr/>
          <p:nvPr/>
        </p:nvSpPr>
        <p:spPr>
          <a:xfrm>
            <a:off x="776526" y="7077075"/>
            <a:ext cx="13077349" cy="621268"/>
          </a:xfrm>
          <a:prstGeom prst="rect">
            <a:avLst/>
          </a:prstGeom>
          <a:noFill/>
          <a:ln/>
        </p:spPr>
        <p:txBody>
          <a:bodyPr wrap="square" lIns="0" tIns="0" rIns="0" bIns="0" rtlCol="0" anchor="t"/>
          <a:lstStyle/>
          <a:p>
            <a:pPr algn="l" indent="0" marL="0">
              <a:lnSpc>
                <a:spcPts val="2400"/>
              </a:lnSpc>
              <a:buNone/>
            </a:pPr>
            <a:r>
              <a:rPr lang="en-US" sz="1500" dirty="0">
                <a:solidFill>
                  <a:srgbClr val="2C2926"/>
                </a:solidFill>
                <a:latin typeface="Inter" pitchFamily="34" charset="0"/>
                <a:ea typeface="Inter" pitchFamily="34" charset="-122"/>
                <a:cs typeface="Inter" pitchFamily="34" charset="-120"/>
              </a:rPr>
              <a:t>With V.E.D.A, R.A.Y.A aims to provide intelligent, relevant, and reliable AI solutions that are deeply integrated with India's unique informational and cultural landscape.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9960" y="685086"/>
            <a:ext cx="7318296" cy="492085"/>
          </a:xfrm>
          <a:prstGeom prst="rect">
            <a:avLst/>
          </a:prstGeom>
          <a:noFill/>
          <a:ln/>
        </p:spPr>
        <p:txBody>
          <a:bodyPr wrap="none" lIns="0" tIns="0" rIns="0" bIns="0" rtlCol="0" anchor="t"/>
          <a:lstStyle/>
          <a:p>
            <a:pPr algn="l" indent="0" marL="0">
              <a:lnSpc>
                <a:spcPts val="3850"/>
              </a:lnSpc>
              <a:buNone/>
            </a:pPr>
            <a:r>
              <a:rPr lang="en-US" sz="3100" dirty="0">
                <a:solidFill>
                  <a:srgbClr val="2C2926"/>
                </a:solidFill>
                <a:latin typeface="Bricolage Grotesque Semi Bold" pitchFamily="34" charset="0"/>
                <a:ea typeface="Bricolage Grotesque Semi Bold" pitchFamily="34" charset="-122"/>
                <a:cs typeface="Bricolage Grotesque Semi Bold" pitchFamily="34" charset="-120"/>
              </a:rPr>
              <a:t>Key Pillars of R.A.Y.A Powered by VEDA</a:t>
            </a:r>
            <a:endParaRPr lang="en-US" sz="3100" dirty="0"/>
          </a:p>
        </p:txBody>
      </p:sp>
      <p:sp>
        <p:nvSpPr>
          <p:cNvPr id="3" name="Text 1"/>
          <p:cNvSpPr/>
          <p:nvPr/>
        </p:nvSpPr>
        <p:spPr>
          <a:xfrm>
            <a:off x="629960" y="1492091"/>
            <a:ext cx="13370481" cy="503873"/>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The R.A.Y.A ecosystem, powered by the VEDA engine, is built upon five foundational pillars that define its mission and scope. These pillars ensure a holistic approach to AI development, focusing on national independence, innovation, economic empowerment, and community engagement.</a:t>
            </a:r>
            <a:endParaRPr lang="en-US" sz="1200" dirty="0"/>
          </a:p>
        </p:txBody>
      </p:sp>
      <p:sp>
        <p:nvSpPr>
          <p:cNvPr id="4" name="Shape 2"/>
          <p:cNvSpPr/>
          <p:nvPr/>
        </p:nvSpPr>
        <p:spPr>
          <a:xfrm>
            <a:off x="629960" y="2173129"/>
            <a:ext cx="354330" cy="354330"/>
          </a:xfrm>
          <a:prstGeom prst="roundRect">
            <a:avLst>
              <a:gd name="adj" fmla="val 18670"/>
            </a:avLst>
          </a:prstGeom>
          <a:solidFill>
            <a:srgbClr val="FFFFFF"/>
          </a:solidFill>
          <a:ln w="7620">
            <a:solidFill>
              <a:srgbClr val="F8ECD3"/>
            </a:solidFill>
            <a:prstDash val="solid"/>
          </a:ln>
        </p:spPr>
      </p:sp>
      <p:sp>
        <p:nvSpPr>
          <p:cNvPr id="5" name="Text 3"/>
          <p:cNvSpPr/>
          <p:nvPr/>
        </p:nvSpPr>
        <p:spPr>
          <a:xfrm>
            <a:off x="689015" y="2202656"/>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1</a:t>
            </a:r>
            <a:endParaRPr lang="en-US" sz="1850" dirty="0"/>
          </a:p>
        </p:txBody>
      </p:sp>
      <p:sp>
        <p:nvSpPr>
          <p:cNvPr id="6" name="Text 4"/>
          <p:cNvSpPr/>
          <p:nvPr/>
        </p:nvSpPr>
        <p:spPr>
          <a:xfrm>
            <a:off x="1141690" y="2202656"/>
            <a:ext cx="2406372" cy="295275"/>
          </a:xfrm>
          <a:prstGeom prst="rect">
            <a:avLst/>
          </a:prstGeom>
          <a:noFill/>
          <a:ln/>
        </p:spPr>
        <p:txBody>
          <a:bodyPr wrap="none" lIns="0" tIns="0" rIns="0" bIns="0" rtlCol="0" anchor="t"/>
          <a:lstStyle/>
          <a:p>
            <a:pPr algn="l" indent="0" marL="0">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Digital Independence</a:t>
            </a:r>
            <a:endParaRPr lang="en-US" sz="1850" dirty="0"/>
          </a:p>
        </p:txBody>
      </p:sp>
      <p:sp>
        <p:nvSpPr>
          <p:cNvPr id="7" name="Text 5"/>
          <p:cNvSpPr/>
          <p:nvPr/>
        </p:nvSpPr>
        <p:spPr>
          <a:xfrm>
            <a:off x="1141690" y="2592348"/>
            <a:ext cx="12858750" cy="503873"/>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Empowering India to own its digital future by reducing reliance on foreign technologies and fostering a self-sustaining AI infrastructure. This pillar focuses on data sovereignty and secure digital ecosystems.</a:t>
            </a:r>
            <a:endParaRPr lang="en-US" sz="1200" dirty="0"/>
          </a:p>
        </p:txBody>
      </p:sp>
      <p:sp>
        <p:nvSpPr>
          <p:cNvPr id="8" name="Shape 6"/>
          <p:cNvSpPr/>
          <p:nvPr/>
        </p:nvSpPr>
        <p:spPr>
          <a:xfrm>
            <a:off x="629960" y="3411141"/>
            <a:ext cx="354330" cy="354330"/>
          </a:xfrm>
          <a:prstGeom prst="roundRect">
            <a:avLst>
              <a:gd name="adj" fmla="val 18670"/>
            </a:avLst>
          </a:prstGeom>
          <a:solidFill>
            <a:srgbClr val="FFFFFF"/>
          </a:solidFill>
          <a:ln w="7620">
            <a:solidFill>
              <a:srgbClr val="F8ECD3"/>
            </a:solidFill>
            <a:prstDash val="solid"/>
          </a:ln>
        </p:spPr>
      </p:sp>
      <p:sp>
        <p:nvSpPr>
          <p:cNvPr id="9" name="Text 7"/>
          <p:cNvSpPr/>
          <p:nvPr/>
        </p:nvSpPr>
        <p:spPr>
          <a:xfrm>
            <a:off x="689015" y="3440668"/>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2</a:t>
            </a:r>
            <a:endParaRPr lang="en-US" sz="1850" dirty="0"/>
          </a:p>
        </p:txBody>
      </p:sp>
      <p:sp>
        <p:nvSpPr>
          <p:cNvPr id="10" name="Text 8"/>
          <p:cNvSpPr/>
          <p:nvPr/>
        </p:nvSpPr>
        <p:spPr>
          <a:xfrm>
            <a:off x="1141690" y="3440668"/>
            <a:ext cx="2812494" cy="295275"/>
          </a:xfrm>
          <a:prstGeom prst="rect">
            <a:avLst/>
          </a:prstGeom>
          <a:noFill/>
          <a:ln/>
        </p:spPr>
        <p:txBody>
          <a:bodyPr wrap="none" lIns="0" tIns="0" rIns="0" bIns="0" rtlCol="0" anchor="t"/>
          <a:lstStyle/>
          <a:p>
            <a:pPr algn="l" indent="0" marL="0">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Indigenous AI Innovation</a:t>
            </a:r>
            <a:endParaRPr lang="en-US" sz="1850" dirty="0"/>
          </a:p>
        </p:txBody>
      </p:sp>
      <p:sp>
        <p:nvSpPr>
          <p:cNvPr id="11" name="Text 9"/>
          <p:cNvSpPr/>
          <p:nvPr/>
        </p:nvSpPr>
        <p:spPr>
          <a:xfrm>
            <a:off x="1141690" y="3830360"/>
            <a:ext cx="12858750" cy="251936"/>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Driving cutting-edge research and development within India, creating unique AI solutions that are culturally relevant, linguistically diverse, and globally competitive.</a:t>
            </a:r>
            <a:endParaRPr lang="en-US" sz="1200" dirty="0"/>
          </a:p>
        </p:txBody>
      </p:sp>
      <p:sp>
        <p:nvSpPr>
          <p:cNvPr id="12" name="Shape 10"/>
          <p:cNvSpPr/>
          <p:nvPr/>
        </p:nvSpPr>
        <p:spPr>
          <a:xfrm>
            <a:off x="629960" y="4397216"/>
            <a:ext cx="354330" cy="354330"/>
          </a:xfrm>
          <a:prstGeom prst="roundRect">
            <a:avLst>
              <a:gd name="adj" fmla="val 18670"/>
            </a:avLst>
          </a:prstGeom>
          <a:solidFill>
            <a:srgbClr val="FFFFFF"/>
          </a:solidFill>
          <a:ln w="7620">
            <a:solidFill>
              <a:srgbClr val="F8ECD3"/>
            </a:solidFill>
            <a:prstDash val="solid"/>
          </a:ln>
        </p:spPr>
      </p:sp>
      <p:sp>
        <p:nvSpPr>
          <p:cNvPr id="13" name="Text 11"/>
          <p:cNvSpPr/>
          <p:nvPr/>
        </p:nvSpPr>
        <p:spPr>
          <a:xfrm>
            <a:off x="689015" y="4426744"/>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3</a:t>
            </a:r>
            <a:endParaRPr lang="en-US" sz="1850" dirty="0"/>
          </a:p>
        </p:txBody>
      </p:sp>
      <p:sp>
        <p:nvSpPr>
          <p:cNvPr id="14" name="Text 12"/>
          <p:cNvSpPr/>
          <p:nvPr/>
        </p:nvSpPr>
        <p:spPr>
          <a:xfrm>
            <a:off x="1141690" y="4426744"/>
            <a:ext cx="4059436" cy="295275"/>
          </a:xfrm>
          <a:prstGeom prst="rect">
            <a:avLst/>
          </a:prstGeom>
          <a:noFill/>
          <a:ln/>
        </p:spPr>
        <p:txBody>
          <a:bodyPr wrap="none" lIns="0" tIns="0" rIns="0" bIns="0" rtlCol="0" anchor="t"/>
          <a:lstStyle/>
          <a:p>
            <a:pPr algn="l" indent="0" marL="0">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AI Automation for Small Businesses</a:t>
            </a:r>
            <a:endParaRPr lang="en-US" sz="1850" dirty="0"/>
          </a:p>
        </p:txBody>
      </p:sp>
      <p:sp>
        <p:nvSpPr>
          <p:cNvPr id="15" name="Text 13"/>
          <p:cNvSpPr/>
          <p:nvPr/>
        </p:nvSpPr>
        <p:spPr>
          <a:xfrm>
            <a:off x="1141690" y="4816435"/>
            <a:ext cx="12858750" cy="503873"/>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Democratizing AI access for Micro, Small, and Medium Enterprises (MSMEs), providing tools that enhance efficiency, automate tasks, and foster growth in the Indian economic landscape.</a:t>
            </a:r>
            <a:endParaRPr lang="en-US" sz="1200" dirty="0"/>
          </a:p>
        </p:txBody>
      </p:sp>
      <p:sp>
        <p:nvSpPr>
          <p:cNvPr id="16" name="Shape 14"/>
          <p:cNvSpPr/>
          <p:nvPr/>
        </p:nvSpPr>
        <p:spPr>
          <a:xfrm>
            <a:off x="629960" y="5635228"/>
            <a:ext cx="354330" cy="354330"/>
          </a:xfrm>
          <a:prstGeom prst="roundRect">
            <a:avLst>
              <a:gd name="adj" fmla="val 18670"/>
            </a:avLst>
          </a:prstGeom>
          <a:solidFill>
            <a:srgbClr val="FFFFFF"/>
          </a:solidFill>
          <a:ln w="7620">
            <a:solidFill>
              <a:srgbClr val="F8ECD3"/>
            </a:solidFill>
            <a:prstDash val="solid"/>
          </a:ln>
        </p:spPr>
      </p:sp>
      <p:sp>
        <p:nvSpPr>
          <p:cNvPr id="17" name="Text 15"/>
          <p:cNvSpPr/>
          <p:nvPr/>
        </p:nvSpPr>
        <p:spPr>
          <a:xfrm>
            <a:off x="689015" y="5664756"/>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4</a:t>
            </a:r>
            <a:endParaRPr lang="en-US" sz="1850" dirty="0"/>
          </a:p>
        </p:txBody>
      </p:sp>
      <p:sp>
        <p:nvSpPr>
          <p:cNvPr id="18" name="Text 16"/>
          <p:cNvSpPr/>
          <p:nvPr/>
        </p:nvSpPr>
        <p:spPr>
          <a:xfrm>
            <a:off x="1141690" y="5664756"/>
            <a:ext cx="4612005" cy="295275"/>
          </a:xfrm>
          <a:prstGeom prst="rect">
            <a:avLst/>
          </a:prstGeom>
          <a:noFill/>
          <a:ln/>
        </p:spPr>
        <p:txBody>
          <a:bodyPr wrap="none" lIns="0" tIns="0" rIns="0" bIns="0" rtlCol="0" anchor="t"/>
          <a:lstStyle/>
          <a:p>
            <a:pPr algn="l" indent="0" marL="0">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AI-Powered Learning &amp; Companion Tools</a:t>
            </a:r>
            <a:endParaRPr lang="en-US" sz="1850" dirty="0"/>
          </a:p>
        </p:txBody>
      </p:sp>
      <p:sp>
        <p:nvSpPr>
          <p:cNvPr id="19" name="Text 17"/>
          <p:cNvSpPr/>
          <p:nvPr/>
        </p:nvSpPr>
        <p:spPr>
          <a:xfrm>
            <a:off x="1141690" y="6054447"/>
            <a:ext cx="12858750" cy="503873"/>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Developing intelligent assistants and educational platforms that make learning accessible, personalized, and engaging for individuals across all age groups and backgrounds.</a:t>
            </a:r>
            <a:endParaRPr lang="en-US" sz="1200" dirty="0"/>
          </a:p>
        </p:txBody>
      </p:sp>
      <p:sp>
        <p:nvSpPr>
          <p:cNvPr id="20" name="Shape 18"/>
          <p:cNvSpPr/>
          <p:nvPr/>
        </p:nvSpPr>
        <p:spPr>
          <a:xfrm>
            <a:off x="629960" y="6873240"/>
            <a:ext cx="354330" cy="354330"/>
          </a:xfrm>
          <a:prstGeom prst="roundRect">
            <a:avLst>
              <a:gd name="adj" fmla="val 18670"/>
            </a:avLst>
          </a:prstGeom>
          <a:solidFill>
            <a:srgbClr val="FFFFFF"/>
          </a:solidFill>
          <a:ln w="7620">
            <a:solidFill>
              <a:srgbClr val="F8ECD3"/>
            </a:solidFill>
            <a:prstDash val="solid"/>
          </a:ln>
        </p:spPr>
      </p:sp>
      <p:sp>
        <p:nvSpPr>
          <p:cNvPr id="21" name="Text 19"/>
          <p:cNvSpPr/>
          <p:nvPr/>
        </p:nvSpPr>
        <p:spPr>
          <a:xfrm>
            <a:off x="689015" y="6902767"/>
            <a:ext cx="236220" cy="295275"/>
          </a:xfrm>
          <a:prstGeom prst="rect">
            <a:avLst/>
          </a:prstGeom>
          <a:noFill/>
          <a:ln/>
        </p:spPr>
        <p:txBody>
          <a:bodyPr wrap="none" lIns="0" tIns="0" rIns="0" bIns="0" rtlCol="0" anchor="t"/>
          <a:lstStyle/>
          <a:p>
            <a:pPr algn="ctr" indent="0" marL="0">
              <a:lnSpc>
                <a:spcPts val="18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5</a:t>
            </a:r>
            <a:endParaRPr lang="en-US" sz="1850" dirty="0"/>
          </a:p>
        </p:txBody>
      </p:sp>
      <p:sp>
        <p:nvSpPr>
          <p:cNvPr id="22" name="Text 20"/>
          <p:cNvSpPr/>
          <p:nvPr/>
        </p:nvSpPr>
        <p:spPr>
          <a:xfrm>
            <a:off x="1141690" y="6902767"/>
            <a:ext cx="5378768" cy="295275"/>
          </a:xfrm>
          <a:prstGeom prst="rect">
            <a:avLst/>
          </a:prstGeom>
          <a:noFill/>
          <a:ln/>
        </p:spPr>
        <p:txBody>
          <a:bodyPr wrap="none" lIns="0" tIns="0" rIns="0" bIns="0" rtlCol="0" anchor="t"/>
          <a:lstStyle/>
          <a:p>
            <a:pPr algn="l" indent="0" marL="0">
              <a:lnSpc>
                <a:spcPts val="230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Community Collaboration &amp; Open Development</a:t>
            </a:r>
            <a:endParaRPr lang="en-US" sz="1850" dirty="0"/>
          </a:p>
        </p:txBody>
      </p:sp>
      <p:sp>
        <p:nvSpPr>
          <p:cNvPr id="23" name="Text 21"/>
          <p:cNvSpPr/>
          <p:nvPr/>
        </p:nvSpPr>
        <p:spPr>
          <a:xfrm>
            <a:off x="1141690" y="7292459"/>
            <a:ext cx="12858750" cy="251936"/>
          </a:xfrm>
          <a:prstGeom prst="rect">
            <a:avLst/>
          </a:prstGeom>
          <a:noFill/>
          <a:ln/>
        </p:spPr>
        <p:txBody>
          <a:bodyPr wrap="non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Fostering an open-source environment where developers, researchers, and enthusiasts can contribute, share knowledge, and collectively build the future of R.A.Y.A.</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0551" y="412909"/>
            <a:ext cx="7560112" cy="469225"/>
          </a:xfrm>
          <a:prstGeom prst="rect">
            <a:avLst/>
          </a:prstGeom>
          <a:noFill/>
          <a:ln/>
        </p:spPr>
        <p:txBody>
          <a:bodyPr wrap="none" lIns="0" tIns="0" rIns="0" bIns="0" rtlCol="0" anchor="t"/>
          <a:lstStyle/>
          <a:p>
            <a:pPr algn="l" indent="0" marL="0">
              <a:lnSpc>
                <a:spcPts val="3650"/>
              </a:lnSpc>
              <a:buNone/>
            </a:pPr>
            <a:r>
              <a:rPr lang="en-US" sz="2950" dirty="0">
                <a:solidFill>
                  <a:srgbClr val="2C2926"/>
                </a:solidFill>
                <a:latin typeface="Bricolage Grotesque Semi Bold" pitchFamily="34" charset="0"/>
                <a:ea typeface="Bricolage Grotesque Semi Bold" pitchFamily="34" charset="-122"/>
                <a:cs typeface="Bricolage Grotesque Semi Bold" pitchFamily="34" charset="-120"/>
              </a:rPr>
              <a:t>Current Applications: R.A.Y.A Lite in Action</a:t>
            </a:r>
            <a:endParaRPr lang="en-US" sz="2950" dirty="0"/>
          </a:p>
        </p:txBody>
      </p:sp>
      <p:sp>
        <p:nvSpPr>
          <p:cNvPr id="3" name="Text 1"/>
          <p:cNvSpPr/>
          <p:nvPr/>
        </p:nvSpPr>
        <p:spPr>
          <a:xfrm>
            <a:off x="600551" y="1182410"/>
            <a:ext cx="13429298" cy="480298"/>
          </a:xfrm>
          <a:prstGeom prst="rect">
            <a:avLst/>
          </a:prstGeom>
          <a:noFill/>
          <a:ln/>
        </p:spPr>
        <p:txBody>
          <a:bodyPr wrap="square" lIns="0" tIns="0" rIns="0" bIns="0" rtlCol="0" anchor="t"/>
          <a:lstStyle/>
          <a:p>
            <a:pPr algn="l" indent="0" marL="0">
              <a:lnSpc>
                <a:spcPts val="1850"/>
              </a:lnSpc>
              <a:buNone/>
            </a:pPr>
            <a:r>
              <a:rPr lang="en-US" sz="1150" dirty="0">
                <a:solidFill>
                  <a:srgbClr val="2C2926"/>
                </a:solidFill>
                <a:latin typeface="Inter" pitchFamily="34" charset="0"/>
                <a:ea typeface="Inter" pitchFamily="34" charset="-122"/>
                <a:cs typeface="Inter" pitchFamily="34" charset="-120"/>
              </a:rPr>
              <a:t>R.A.Y.A Lite is our initial offering, providing practical and accessible AI solutions that demonstrate the immediate impact and potential of our indigenous ecosystem. These applications are designed to seamlessly integrate into daily life and empower users and entrepreneurs.</a:t>
            </a:r>
            <a:endParaRPr lang="en-US" sz="1150" dirty="0"/>
          </a:p>
        </p:txBody>
      </p:sp>
      <p:sp>
        <p:nvSpPr>
          <p:cNvPr id="4" name="Shape 2"/>
          <p:cNvSpPr/>
          <p:nvPr/>
        </p:nvSpPr>
        <p:spPr>
          <a:xfrm>
            <a:off x="600551" y="2000369"/>
            <a:ext cx="7221260" cy="1180505"/>
          </a:xfrm>
          <a:prstGeom prst="roundRect">
            <a:avLst>
              <a:gd name="adj" fmla="val 5342"/>
            </a:avLst>
          </a:prstGeom>
          <a:solidFill>
            <a:srgbClr val="FFFFFF"/>
          </a:solidFill>
          <a:ln w="7620">
            <a:solidFill>
              <a:srgbClr val="F8ECD3"/>
            </a:solidFill>
            <a:prstDash val="solid"/>
          </a:ln>
        </p:spPr>
      </p:sp>
      <p:sp>
        <p:nvSpPr>
          <p:cNvPr id="5" name="Text 3"/>
          <p:cNvSpPr/>
          <p:nvPr/>
        </p:nvSpPr>
        <p:spPr>
          <a:xfrm>
            <a:off x="758309" y="2158127"/>
            <a:ext cx="2252543" cy="234553"/>
          </a:xfrm>
          <a:prstGeom prst="rect">
            <a:avLst/>
          </a:prstGeom>
          <a:noFill/>
          <a:ln/>
        </p:spPr>
        <p:txBody>
          <a:bodyPr wrap="none" lIns="0" tIns="0" rIns="0" bIns="0" rtlCol="0" anchor="t"/>
          <a:lstStyle/>
          <a:p>
            <a:pPr algn="l" indent="0" marL="0">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AI WhatsApp Companion</a:t>
            </a:r>
            <a:endParaRPr lang="en-US" sz="1450" dirty="0"/>
          </a:p>
        </p:txBody>
      </p:sp>
      <p:sp>
        <p:nvSpPr>
          <p:cNvPr id="6" name="Text 4"/>
          <p:cNvSpPr/>
          <p:nvPr/>
        </p:nvSpPr>
        <p:spPr>
          <a:xfrm>
            <a:off x="758309" y="2542818"/>
            <a:ext cx="6905744" cy="480298"/>
          </a:xfrm>
          <a:prstGeom prst="rect">
            <a:avLst/>
          </a:prstGeom>
          <a:noFill/>
          <a:ln/>
        </p:spPr>
        <p:txBody>
          <a:bodyPr wrap="square" lIns="0" tIns="0" rIns="0" bIns="0" rtlCol="0" anchor="t"/>
          <a:lstStyle/>
          <a:p>
            <a:pPr algn="l" indent="0" marL="0">
              <a:lnSpc>
                <a:spcPts val="1850"/>
              </a:lnSpc>
              <a:buNone/>
            </a:pPr>
            <a:r>
              <a:rPr lang="en-US" sz="1150" dirty="0">
                <a:solidFill>
                  <a:srgbClr val="2C2926"/>
                </a:solidFill>
                <a:latin typeface="Inter" pitchFamily="34" charset="0"/>
                <a:ea typeface="Inter" pitchFamily="34" charset="-122"/>
                <a:cs typeface="Inter" pitchFamily="34" charset="-120"/>
              </a:rPr>
              <a:t>Get instant updates on news, weather forecasts, and even share a joke. This companion also serves as a personalized learning assistant, making information readily available.</a:t>
            </a:r>
            <a:endParaRPr lang="en-US" sz="1150" dirty="0"/>
          </a:p>
        </p:txBody>
      </p:sp>
      <p:sp>
        <p:nvSpPr>
          <p:cNvPr id="7" name="Shape 5"/>
          <p:cNvSpPr/>
          <p:nvPr/>
        </p:nvSpPr>
        <p:spPr>
          <a:xfrm>
            <a:off x="600551" y="3331012"/>
            <a:ext cx="7221260" cy="1180505"/>
          </a:xfrm>
          <a:prstGeom prst="roundRect">
            <a:avLst>
              <a:gd name="adj" fmla="val 5342"/>
            </a:avLst>
          </a:prstGeom>
          <a:solidFill>
            <a:srgbClr val="FFFFFF"/>
          </a:solidFill>
          <a:ln w="7620">
            <a:solidFill>
              <a:srgbClr val="F8ECD3"/>
            </a:solidFill>
            <a:prstDash val="solid"/>
          </a:ln>
        </p:spPr>
      </p:sp>
      <p:sp>
        <p:nvSpPr>
          <p:cNvPr id="8" name="Text 6"/>
          <p:cNvSpPr/>
          <p:nvPr/>
        </p:nvSpPr>
        <p:spPr>
          <a:xfrm>
            <a:off x="758309" y="3488769"/>
            <a:ext cx="3717488" cy="234553"/>
          </a:xfrm>
          <a:prstGeom prst="rect">
            <a:avLst/>
          </a:prstGeom>
          <a:noFill/>
          <a:ln/>
        </p:spPr>
        <p:txBody>
          <a:bodyPr wrap="none" lIns="0" tIns="0" rIns="0" bIns="0" rtlCol="0" anchor="t"/>
          <a:lstStyle/>
          <a:p>
            <a:pPr algn="l" indent="0" marL="0">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WhatsApp Automation for Entrepreneurs</a:t>
            </a:r>
            <a:endParaRPr lang="en-US" sz="1450" dirty="0"/>
          </a:p>
        </p:txBody>
      </p:sp>
      <p:sp>
        <p:nvSpPr>
          <p:cNvPr id="9" name="Text 7"/>
          <p:cNvSpPr/>
          <p:nvPr/>
        </p:nvSpPr>
        <p:spPr>
          <a:xfrm>
            <a:off x="758309" y="3873460"/>
            <a:ext cx="6905744" cy="480298"/>
          </a:xfrm>
          <a:prstGeom prst="rect">
            <a:avLst/>
          </a:prstGeom>
          <a:noFill/>
          <a:ln/>
        </p:spPr>
        <p:txBody>
          <a:bodyPr wrap="square" lIns="0" tIns="0" rIns="0" bIns="0" rtlCol="0" anchor="t"/>
          <a:lstStyle/>
          <a:p>
            <a:pPr algn="l" indent="0" marL="0">
              <a:lnSpc>
                <a:spcPts val="1850"/>
              </a:lnSpc>
              <a:buNone/>
            </a:pPr>
            <a:r>
              <a:rPr lang="en-US" sz="1150" dirty="0">
                <a:solidFill>
                  <a:srgbClr val="2C2926"/>
                </a:solidFill>
                <a:latin typeface="Inter" pitchFamily="34" charset="0"/>
                <a:ea typeface="Inter" pitchFamily="34" charset="-122"/>
                <a:cs typeface="Inter" pitchFamily="34" charset="-120"/>
              </a:rPr>
              <a:t>Streamline customer interactions, automate responses, and manage inquiries directly through WhatsApp, empowering small business owners with efficient communication tools.</a:t>
            </a:r>
            <a:endParaRPr lang="en-US" sz="1150" dirty="0"/>
          </a:p>
        </p:txBody>
      </p:sp>
      <p:sp>
        <p:nvSpPr>
          <p:cNvPr id="10" name="Shape 8"/>
          <p:cNvSpPr/>
          <p:nvPr/>
        </p:nvSpPr>
        <p:spPr>
          <a:xfrm>
            <a:off x="600551" y="4661654"/>
            <a:ext cx="7221260" cy="1180505"/>
          </a:xfrm>
          <a:prstGeom prst="roundRect">
            <a:avLst>
              <a:gd name="adj" fmla="val 5342"/>
            </a:avLst>
          </a:prstGeom>
          <a:solidFill>
            <a:srgbClr val="FFFFFF"/>
          </a:solidFill>
          <a:ln w="7620">
            <a:solidFill>
              <a:srgbClr val="F8ECD3"/>
            </a:solidFill>
            <a:prstDash val="solid"/>
          </a:ln>
        </p:spPr>
      </p:sp>
      <p:sp>
        <p:nvSpPr>
          <p:cNvPr id="11" name="Text 9"/>
          <p:cNvSpPr/>
          <p:nvPr/>
        </p:nvSpPr>
        <p:spPr>
          <a:xfrm>
            <a:off x="758309" y="4819412"/>
            <a:ext cx="4818221" cy="234553"/>
          </a:xfrm>
          <a:prstGeom prst="rect">
            <a:avLst/>
          </a:prstGeom>
          <a:noFill/>
          <a:ln/>
        </p:spPr>
        <p:txBody>
          <a:bodyPr wrap="none" lIns="0" tIns="0" rIns="0" bIns="0" rtlCol="0" anchor="t"/>
          <a:lstStyle/>
          <a:p>
            <a:pPr algn="l" indent="0" marL="0">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Digital Task Management &amp; Time-saving AI Assistants</a:t>
            </a:r>
            <a:endParaRPr lang="en-US" sz="1450" dirty="0"/>
          </a:p>
        </p:txBody>
      </p:sp>
      <p:sp>
        <p:nvSpPr>
          <p:cNvPr id="12" name="Text 10"/>
          <p:cNvSpPr/>
          <p:nvPr/>
        </p:nvSpPr>
        <p:spPr>
          <a:xfrm>
            <a:off x="758309" y="5204103"/>
            <a:ext cx="6905744" cy="480298"/>
          </a:xfrm>
          <a:prstGeom prst="rect">
            <a:avLst/>
          </a:prstGeom>
          <a:noFill/>
          <a:ln/>
        </p:spPr>
        <p:txBody>
          <a:bodyPr wrap="square" lIns="0" tIns="0" rIns="0" bIns="0" rtlCol="0" anchor="t"/>
          <a:lstStyle/>
          <a:p>
            <a:pPr algn="l" indent="0" marL="0">
              <a:lnSpc>
                <a:spcPts val="1850"/>
              </a:lnSpc>
              <a:buNone/>
            </a:pPr>
            <a:r>
              <a:rPr lang="en-US" sz="1150" dirty="0">
                <a:solidFill>
                  <a:srgbClr val="2C2926"/>
                </a:solidFill>
                <a:latin typeface="Inter" pitchFamily="34" charset="0"/>
                <a:ea typeface="Inter" pitchFamily="34" charset="-122"/>
                <a:cs typeface="Inter" pitchFamily="34" charset="-120"/>
              </a:rPr>
              <a:t>Utilize AI to organize your daily schedule, set reminders, and manage tasks, freeing up valuable time for more critical activities.</a:t>
            </a:r>
            <a:endParaRPr lang="en-US" sz="1150" dirty="0"/>
          </a:p>
        </p:txBody>
      </p:sp>
      <p:sp>
        <p:nvSpPr>
          <p:cNvPr id="13" name="Shape 11"/>
          <p:cNvSpPr/>
          <p:nvPr/>
        </p:nvSpPr>
        <p:spPr>
          <a:xfrm>
            <a:off x="600551" y="5992297"/>
            <a:ext cx="7221260" cy="1420654"/>
          </a:xfrm>
          <a:prstGeom prst="roundRect">
            <a:avLst>
              <a:gd name="adj" fmla="val 4439"/>
            </a:avLst>
          </a:prstGeom>
          <a:solidFill>
            <a:srgbClr val="FFFFFF"/>
          </a:solidFill>
          <a:ln w="7620">
            <a:solidFill>
              <a:srgbClr val="F8ECD3"/>
            </a:solidFill>
            <a:prstDash val="solid"/>
          </a:ln>
        </p:spPr>
      </p:sp>
      <p:sp>
        <p:nvSpPr>
          <p:cNvPr id="14" name="Text 12"/>
          <p:cNvSpPr/>
          <p:nvPr/>
        </p:nvSpPr>
        <p:spPr>
          <a:xfrm>
            <a:off x="758309" y="6150054"/>
            <a:ext cx="3004423" cy="234553"/>
          </a:xfrm>
          <a:prstGeom prst="rect">
            <a:avLst/>
          </a:prstGeom>
          <a:noFill/>
          <a:ln/>
        </p:spPr>
        <p:txBody>
          <a:bodyPr wrap="none" lIns="0" tIns="0" rIns="0" bIns="0" rtlCol="0" anchor="t"/>
          <a:lstStyle/>
          <a:p>
            <a:pPr algn="l" indent="0" marL="0">
              <a:lnSpc>
                <a:spcPts val="1800"/>
              </a:lnSpc>
              <a:buNone/>
            </a:pPr>
            <a:r>
              <a:rPr lang="en-US" sz="1450" dirty="0">
                <a:solidFill>
                  <a:srgbClr val="2C2926"/>
                </a:solidFill>
                <a:latin typeface="Bricolage Grotesque Semi Bold" pitchFamily="34" charset="0"/>
                <a:ea typeface="Bricolage Grotesque Semi Bold" pitchFamily="34" charset="-122"/>
                <a:cs typeface="Bricolage Grotesque Semi Bold" pitchFamily="34" charset="-120"/>
              </a:rPr>
              <a:t>Foundation for Future AI Projects</a:t>
            </a:r>
            <a:endParaRPr lang="en-US" sz="1450" dirty="0"/>
          </a:p>
        </p:txBody>
      </p:sp>
      <p:sp>
        <p:nvSpPr>
          <p:cNvPr id="15" name="Text 13"/>
          <p:cNvSpPr/>
          <p:nvPr/>
        </p:nvSpPr>
        <p:spPr>
          <a:xfrm>
            <a:off x="758309" y="6534745"/>
            <a:ext cx="6905744" cy="720447"/>
          </a:xfrm>
          <a:prstGeom prst="rect">
            <a:avLst/>
          </a:prstGeom>
          <a:noFill/>
          <a:ln/>
        </p:spPr>
        <p:txBody>
          <a:bodyPr wrap="square" lIns="0" tIns="0" rIns="0" bIns="0" rtlCol="0" anchor="t"/>
          <a:lstStyle/>
          <a:p>
            <a:pPr algn="l" indent="0" marL="0">
              <a:lnSpc>
                <a:spcPts val="1850"/>
              </a:lnSpc>
              <a:buNone/>
            </a:pPr>
            <a:r>
              <a:rPr lang="en-US" sz="1150" dirty="0">
                <a:solidFill>
                  <a:srgbClr val="2C2926"/>
                </a:solidFill>
                <a:latin typeface="Inter" pitchFamily="34" charset="0"/>
                <a:ea typeface="Inter" pitchFamily="34" charset="-122"/>
                <a:cs typeface="Inter" pitchFamily="34" charset="-120"/>
              </a:rPr>
              <a:t>These initial applications serve as a proving ground and a foundational layer for more complex and advanced AI projects within the R.A.Y.A ecosystem, constantly evolving based on user feedback.</a:t>
            </a:r>
            <a:endParaRPr lang="en-US" sz="1150" dirty="0"/>
          </a:p>
        </p:txBody>
      </p:sp>
      <p:pic>
        <p:nvPicPr>
          <p:cNvPr id="16" name="Image 0" descr="preencoded.png">    </p:cNvPr>
          <p:cNvPicPr>
            <a:picLocks noChangeAspect="1"/>
          </p:cNvPicPr>
          <p:nvPr/>
        </p:nvPicPr>
        <p:blipFill>
          <a:blip r:embed="rId1"/>
          <a:stretch>
            <a:fillRect/>
          </a:stretch>
        </p:blipFill>
        <p:spPr>
          <a:xfrm>
            <a:off x="8195667" y="2000369"/>
            <a:ext cx="5841682" cy="58416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03873" y="346353"/>
            <a:ext cx="7769423" cy="393621"/>
          </a:xfrm>
          <a:prstGeom prst="rect">
            <a:avLst/>
          </a:prstGeom>
          <a:noFill/>
          <a:ln/>
        </p:spPr>
        <p:txBody>
          <a:bodyPr wrap="none" lIns="0" tIns="0" rIns="0" bIns="0" rtlCol="0" anchor="t"/>
          <a:lstStyle/>
          <a:p>
            <a:pPr algn="l" indent="0" marL="0">
              <a:lnSpc>
                <a:spcPts val="3100"/>
              </a:lnSpc>
              <a:buNone/>
            </a:pPr>
            <a:r>
              <a:rPr lang="en-US" sz="2450" dirty="0">
                <a:solidFill>
                  <a:srgbClr val="2C2926"/>
                </a:solidFill>
                <a:latin typeface="Bricolage Grotesque Semi Bold" pitchFamily="34" charset="0"/>
                <a:ea typeface="Bricolage Grotesque Semi Bold" pitchFamily="34" charset="-122"/>
                <a:cs typeface="Bricolage Grotesque Semi Bold" pitchFamily="34" charset="-120"/>
              </a:rPr>
              <a:t>Roadmap to the Future: The R.A.Y.A &amp; VEDA Journey</a:t>
            </a:r>
            <a:endParaRPr lang="en-US" sz="2450" dirty="0"/>
          </a:p>
        </p:txBody>
      </p:sp>
      <p:sp>
        <p:nvSpPr>
          <p:cNvPr id="3" name="Text 1"/>
          <p:cNvSpPr/>
          <p:nvPr/>
        </p:nvSpPr>
        <p:spPr>
          <a:xfrm>
            <a:off x="503873" y="991910"/>
            <a:ext cx="13622655" cy="201454"/>
          </a:xfrm>
          <a:prstGeom prst="rect">
            <a:avLst/>
          </a:prstGeom>
          <a:noFill/>
          <a:ln/>
        </p:spPr>
        <p:txBody>
          <a:bodyPr wrap="none" lIns="0" tIns="0" rIns="0" bIns="0" rtlCol="0" anchor="t"/>
          <a:lstStyle/>
          <a:p>
            <a:pPr algn="l" indent="0" marL="0">
              <a:lnSpc>
                <a:spcPts val="1550"/>
              </a:lnSpc>
              <a:buNone/>
            </a:pPr>
            <a:r>
              <a:rPr lang="en-US" sz="950" dirty="0">
                <a:solidFill>
                  <a:srgbClr val="2C2926"/>
                </a:solidFill>
                <a:latin typeface="Inter" pitchFamily="34" charset="0"/>
                <a:ea typeface="Inter" pitchFamily="34" charset="-122"/>
                <a:cs typeface="Inter" pitchFamily="34" charset="-120"/>
              </a:rPr>
              <a:t>Our journey to building India's indigenous AI ecosystem is structured in distinct phases, each building upon the last to achieve our ambitious goals, culminating in pioneering research that extends beyond our planet.</a:t>
            </a:r>
            <a:endParaRPr lang="en-US" sz="950" dirty="0"/>
          </a:p>
        </p:txBody>
      </p:sp>
      <p:pic>
        <p:nvPicPr>
          <p:cNvPr id="4" name="Image 0" descr="preencoded.png">    </p:cNvPr>
          <p:cNvPicPr>
            <a:picLocks noChangeAspect="1"/>
          </p:cNvPicPr>
          <p:nvPr/>
        </p:nvPicPr>
        <p:blipFill>
          <a:blip r:embed="rId1"/>
          <a:stretch>
            <a:fillRect/>
          </a:stretch>
        </p:blipFill>
        <p:spPr>
          <a:xfrm>
            <a:off x="1004887" y="1335048"/>
            <a:ext cx="12620506" cy="7698343"/>
          </a:xfrm>
          <a:prstGeom prst="rect">
            <a:avLst/>
          </a:prstGeom>
        </p:spPr>
      </p:pic>
      <p:sp>
        <p:nvSpPr>
          <p:cNvPr id="5" name="Text 2"/>
          <p:cNvSpPr/>
          <p:nvPr/>
        </p:nvSpPr>
        <p:spPr>
          <a:xfrm>
            <a:off x="1308756" y="2840066"/>
            <a:ext cx="2876266" cy="383133"/>
          </a:xfrm>
          <a:prstGeom prst="rect">
            <a:avLst/>
          </a:prstGeom>
          <a:noFill/>
          <a:ln/>
        </p:spPr>
        <p:txBody>
          <a:bodyPr wrap="non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Community Build</a:t>
            </a:r>
            <a:endParaRPr lang="en-US" sz="1350" dirty="0"/>
          </a:p>
        </p:txBody>
      </p:sp>
      <p:pic>
        <p:nvPicPr>
          <p:cNvPr id="6" name="Image 1" descr="preencoded.png">    </p:cNvPr>
          <p:cNvPicPr>
            <a:picLocks noChangeAspect="1"/>
          </p:cNvPicPr>
          <p:nvPr/>
        </p:nvPicPr>
        <p:blipFill>
          <a:blip r:embed="rId2"/>
          <a:stretch>
            <a:fillRect/>
          </a:stretch>
        </p:blipFill>
        <p:spPr>
          <a:xfrm>
            <a:off x="2414095" y="3989891"/>
            <a:ext cx="681126" cy="681126"/>
          </a:xfrm>
          <a:prstGeom prst="rect">
            <a:avLst/>
          </a:prstGeom>
        </p:spPr>
      </p:pic>
      <p:sp>
        <p:nvSpPr>
          <p:cNvPr id="7" name="Text 3"/>
          <p:cNvSpPr/>
          <p:nvPr/>
        </p:nvSpPr>
        <p:spPr>
          <a:xfrm>
            <a:off x="3323398" y="6252932"/>
            <a:ext cx="2876266" cy="383133"/>
          </a:xfrm>
          <a:prstGeom prst="rect">
            <a:avLst/>
          </a:prstGeom>
          <a:noFill/>
          <a:ln/>
        </p:spPr>
        <p:txBody>
          <a:bodyPr wrap="non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Feature Dev</a:t>
            </a:r>
            <a:endParaRPr lang="en-US" sz="1350" dirty="0"/>
          </a:p>
        </p:txBody>
      </p:sp>
      <p:pic>
        <p:nvPicPr>
          <p:cNvPr id="8" name="Image 2" descr="preencoded.png">    </p:cNvPr>
          <p:cNvPicPr>
            <a:picLocks noChangeAspect="1"/>
          </p:cNvPicPr>
          <p:nvPr/>
        </p:nvPicPr>
        <p:blipFill>
          <a:blip r:embed="rId3"/>
          <a:stretch>
            <a:fillRect/>
          </a:stretch>
        </p:blipFill>
        <p:spPr>
          <a:xfrm>
            <a:off x="4551766" y="4405166"/>
            <a:ext cx="681125" cy="681126"/>
          </a:xfrm>
          <a:prstGeom prst="rect">
            <a:avLst/>
          </a:prstGeom>
        </p:spPr>
      </p:pic>
      <p:sp>
        <p:nvSpPr>
          <p:cNvPr id="9" name="Text 4"/>
          <p:cNvSpPr/>
          <p:nvPr/>
        </p:nvSpPr>
        <p:spPr>
          <a:xfrm>
            <a:off x="5774386" y="3207236"/>
            <a:ext cx="2969708" cy="383133"/>
          </a:xfrm>
          <a:prstGeom prst="rect">
            <a:avLst/>
          </a:prstGeom>
          <a:noFill/>
          <a:ln/>
        </p:spPr>
        <p:txBody>
          <a:bodyPr wrap="non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Core Engine</a:t>
            </a:r>
            <a:endParaRPr lang="en-US" sz="1350" dirty="0"/>
          </a:p>
        </p:txBody>
      </p:sp>
      <p:pic>
        <p:nvPicPr>
          <p:cNvPr id="10" name="Image 3" descr="preencoded.png">    </p:cNvPr>
          <p:cNvPicPr>
            <a:picLocks noChangeAspect="1"/>
          </p:cNvPicPr>
          <p:nvPr/>
        </p:nvPicPr>
        <p:blipFill>
          <a:blip r:embed="rId4"/>
          <a:stretch>
            <a:fillRect/>
          </a:stretch>
        </p:blipFill>
        <p:spPr>
          <a:xfrm>
            <a:off x="6704974" y="4820439"/>
            <a:ext cx="681126" cy="681125"/>
          </a:xfrm>
          <a:prstGeom prst="rect">
            <a:avLst/>
          </a:prstGeom>
        </p:spPr>
      </p:pic>
      <p:sp>
        <p:nvSpPr>
          <p:cNvPr id="11" name="Text 5"/>
          <p:cNvSpPr/>
          <p:nvPr/>
        </p:nvSpPr>
        <p:spPr>
          <a:xfrm>
            <a:off x="7768169" y="7144994"/>
            <a:ext cx="2876266" cy="383133"/>
          </a:xfrm>
          <a:prstGeom prst="rect">
            <a:avLst/>
          </a:prstGeom>
          <a:noFill/>
          <a:ln/>
        </p:spPr>
        <p:txBody>
          <a:bodyPr wrap="non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Search Launch</a:t>
            </a:r>
            <a:endParaRPr lang="en-US" sz="1350" dirty="0"/>
          </a:p>
        </p:txBody>
      </p:sp>
      <p:pic>
        <p:nvPicPr>
          <p:cNvPr id="12" name="Image 4" descr="preencoded.png">    </p:cNvPr>
          <p:cNvPicPr>
            <a:picLocks noChangeAspect="1"/>
          </p:cNvPicPr>
          <p:nvPr/>
        </p:nvPicPr>
        <p:blipFill>
          <a:blip r:embed="rId5"/>
          <a:stretch>
            <a:fillRect/>
          </a:stretch>
        </p:blipFill>
        <p:spPr>
          <a:xfrm>
            <a:off x="8857970" y="5235713"/>
            <a:ext cx="681126" cy="681126"/>
          </a:xfrm>
          <a:prstGeom prst="rect">
            <a:avLst/>
          </a:prstGeom>
        </p:spPr>
      </p:pic>
      <p:sp>
        <p:nvSpPr>
          <p:cNvPr id="13" name="Text 6"/>
          <p:cNvSpPr/>
          <p:nvPr/>
        </p:nvSpPr>
        <p:spPr>
          <a:xfrm>
            <a:off x="10321113" y="3625915"/>
            <a:ext cx="2876265" cy="766266"/>
          </a:xfrm>
          <a:prstGeom prst="rect">
            <a:avLst/>
          </a:prstGeom>
          <a:noFill/>
          <a:ln/>
        </p:spPr>
        <p:txBody>
          <a:bodyPr wrap="square" lIns="0" tIns="0" rIns="0" bIns="0" rtlCol="0" anchor="t"/>
          <a:lstStyle/>
          <a:p>
            <a:pPr algn="ctr" indent="0" marL="0">
              <a:lnSpc>
                <a:spcPts val="1650"/>
              </a:lnSpc>
              <a:buNone/>
            </a:pPr>
            <a:r>
              <a:rPr lang="en-US" sz="1350" dirty="0">
                <a:solidFill>
                  <a:srgbClr val="2C2926"/>
                </a:solidFill>
                <a:latin typeface="Bricolage Grotesque Semi Bold" pitchFamily="34" charset="0"/>
                <a:ea typeface="Bricolage Grotesque Semi Bold" pitchFamily="34" charset="-122"/>
                <a:cs typeface="Bricolage Grotesque Semi Bold" pitchFamily="34" charset="-120"/>
              </a:rPr>
              <a:t>Advanced Research</a:t>
            </a:r>
            <a:endParaRPr lang="en-US" sz="1350" dirty="0"/>
          </a:p>
        </p:txBody>
      </p:sp>
      <p:pic>
        <p:nvPicPr>
          <p:cNvPr id="14" name="Image 5" descr="preencoded.png">    </p:cNvPr>
          <p:cNvPicPr>
            <a:picLocks noChangeAspect="1"/>
          </p:cNvPicPr>
          <p:nvPr/>
        </p:nvPicPr>
        <p:blipFill>
          <a:blip r:embed="rId6"/>
          <a:stretch>
            <a:fillRect/>
          </a:stretch>
        </p:blipFill>
        <p:spPr>
          <a:xfrm>
            <a:off x="11149532" y="5681637"/>
            <a:ext cx="681125" cy="681126"/>
          </a:xfrm>
          <a:prstGeom prst="rect">
            <a:avLst/>
          </a:prstGeom>
        </p:spPr>
      </p:pic>
      <p:sp>
        <p:nvSpPr>
          <p:cNvPr id="15" name="Text 7"/>
          <p:cNvSpPr/>
          <p:nvPr/>
        </p:nvSpPr>
        <p:spPr>
          <a:xfrm>
            <a:off x="503873" y="9175075"/>
            <a:ext cx="13622655" cy="201454"/>
          </a:xfrm>
          <a:prstGeom prst="rect">
            <a:avLst/>
          </a:prstGeom>
          <a:noFill/>
          <a:ln/>
        </p:spPr>
        <p:txBody>
          <a:bodyPr wrap="none" lIns="0" tIns="0" rIns="0" bIns="0" rtlCol="0" anchor="t"/>
          <a:lstStyle/>
          <a:p>
            <a:pPr algn="l" indent="0" marL="0">
              <a:lnSpc>
                <a:spcPts val="1550"/>
              </a:lnSpc>
              <a:buNone/>
            </a:pPr>
            <a:r>
              <a:rPr lang="en-US" sz="950" dirty="0">
                <a:solidFill>
                  <a:srgbClr val="2C2926"/>
                </a:solidFill>
                <a:latin typeface="Inter" pitchFamily="34" charset="0"/>
                <a:ea typeface="Inter" pitchFamily="34" charset="-122"/>
                <a:cs typeface="Inter" pitchFamily="34" charset="-120"/>
              </a:rPr>
              <a:t>This phased approach ensures a systematic and sustainable development of R.A.Y.A and VEDA, allowing for continuous innovation and adaptation to meet the evolving needs of India and the world.</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37103" y="438031"/>
            <a:ext cx="10420707" cy="497800"/>
          </a:xfrm>
          <a:prstGeom prst="rect">
            <a:avLst/>
          </a:prstGeom>
          <a:noFill/>
          <a:ln/>
        </p:spPr>
        <p:txBody>
          <a:bodyPr wrap="none" lIns="0" tIns="0" rIns="0" bIns="0" rtlCol="0" anchor="t"/>
          <a:lstStyle/>
          <a:p>
            <a:pPr algn="l" indent="0" marL="0">
              <a:lnSpc>
                <a:spcPts val="3900"/>
              </a:lnSpc>
              <a:buNone/>
            </a:pPr>
            <a:r>
              <a:rPr lang="en-US" sz="3100" dirty="0">
                <a:solidFill>
                  <a:srgbClr val="2C2926"/>
                </a:solidFill>
                <a:latin typeface="Bricolage Grotesque Semi Bold" pitchFamily="34" charset="0"/>
                <a:ea typeface="Bricolage Grotesque Semi Bold" pitchFamily="34" charset="-122"/>
                <a:cs typeface="Bricolage Grotesque Semi Bold" pitchFamily="34" charset="-120"/>
              </a:rPr>
              <a:t>How You Can Contribute: Be a Part of the AI Revolution</a:t>
            </a:r>
            <a:endParaRPr lang="en-US" sz="3100" dirty="0"/>
          </a:p>
        </p:txBody>
      </p:sp>
      <p:sp>
        <p:nvSpPr>
          <p:cNvPr id="3" name="Text 1"/>
          <p:cNvSpPr/>
          <p:nvPr/>
        </p:nvSpPr>
        <p:spPr>
          <a:xfrm>
            <a:off x="637103" y="1254323"/>
            <a:ext cx="13356193" cy="509588"/>
          </a:xfrm>
          <a:prstGeom prst="rect">
            <a:avLst/>
          </a:prstGeom>
          <a:noFill/>
          <a:ln/>
        </p:spPr>
        <p:txBody>
          <a:bodyPr wrap="square" lIns="0" tIns="0" rIns="0" bIns="0" rtlCol="0" anchor="t"/>
          <a:lstStyle/>
          <a:p>
            <a:pPr algn="l" indent="0" marL="0">
              <a:lnSpc>
                <a:spcPts val="2000"/>
              </a:lnSpc>
              <a:buNone/>
            </a:pPr>
            <a:r>
              <a:rPr lang="en-US" sz="1250" dirty="0">
                <a:solidFill>
                  <a:srgbClr val="2C2926"/>
                </a:solidFill>
                <a:latin typeface="Inter" pitchFamily="34" charset="0"/>
                <a:ea typeface="Inter" pitchFamily="34" charset="-122"/>
                <a:cs typeface="Inter" pitchFamily="34" charset="-120"/>
              </a:rPr>
              <a:t>The success of R.A.Y.A hinges on the collective strength and passion of its community. We invite individuals from all walks of life to join us in this monumental endeavor. Your contribution, no matter how big or small, will help shape India's AI future.</a:t>
            </a:r>
            <a:endParaRPr lang="en-US" sz="1250" dirty="0"/>
          </a:p>
        </p:txBody>
      </p:sp>
      <p:pic>
        <p:nvPicPr>
          <p:cNvPr id="4" name="Image 0" descr="preencoded.png">    </p:cNvPr>
          <p:cNvPicPr>
            <a:picLocks noChangeAspect="1"/>
          </p:cNvPicPr>
          <p:nvPr/>
        </p:nvPicPr>
        <p:blipFill>
          <a:blip r:embed="rId1"/>
          <a:stretch>
            <a:fillRect/>
          </a:stretch>
        </p:blipFill>
        <p:spPr>
          <a:xfrm>
            <a:off x="644723" y="2047875"/>
            <a:ext cx="4362093" cy="1911429"/>
          </a:xfrm>
          <a:prstGeom prst="rect">
            <a:avLst/>
          </a:prstGeom>
        </p:spPr>
      </p:pic>
      <p:pic>
        <p:nvPicPr>
          <p:cNvPr id="5" name="Image 1" descr="preencoded.png">    </p:cNvPr>
          <p:cNvPicPr>
            <a:picLocks noChangeAspect="1"/>
          </p:cNvPicPr>
          <p:nvPr/>
        </p:nvPicPr>
        <p:blipFill>
          <a:blip r:embed="rId2"/>
          <a:stretch>
            <a:fillRect/>
          </a:stretch>
        </p:blipFill>
        <p:spPr>
          <a:xfrm>
            <a:off x="5134213" y="2047875"/>
            <a:ext cx="4362093" cy="1911429"/>
          </a:xfrm>
          <a:prstGeom prst="rect">
            <a:avLst/>
          </a:prstGeom>
        </p:spPr>
      </p:pic>
      <p:pic>
        <p:nvPicPr>
          <p:cNvPr id="6" name="Image 2" descr="preencoded.png">    </p:cNvPr>
          <p:cNvPicPr>
            <a:picLocks noChangeAspect="1"/>
          </p:cNvPicPr>
          <p:nvPr/>
        </p:nvPicPr>
        <p:blipFill>
          <a:blip r:embed="rId3"/>
          <a:stretch>
            <a:fillRect/>
          </a:stretch>
        </p:blipFill>
        <p:spPr>
          <a:xfrm>
            <a:off x="9623703" y="2047875"/>
            <a:ext cx="4362093" cy="1911429"/>
          </a:xfrm>
          <a:prstGeom prst="rect">
            <a:avLst/>
          </a:prstGeom>
        </p:spPr>
      </p:pic>
      <p:sp>
        <p:nvSpPr>
          <p:cNvPr id="7" name="Shape 2"/>
          <p:cNvSpPr/>
          <p:nvPr/>
        </p:nvSpPr>
        <p:spPr>
          <a:xfrm>
            <a:off x="637103" y="4243268"/>
            <a:ext cx="6598444" cy="1695807"/>
          </a:xfrm>
          <a:prstGeom prst="roundRect">
            <a:avLst>
              <a:gd name="adj" fmla="val 3945"/>
            </a:avLst>
          </a:prstGeom>
          <a:solidFill>
            <a:srgbClr val="FFFFFF">
              <a:alpha val="95000"/>
            </a:srgbClr>
          </a:solidFill>
          <a:ln w="22860">
            <a:solidFill>
              <a:srgbClr val="F8ECD3"/>
            </a:solidFill>
            <a:prstDash val="solid"/>
          </a:ln>
        </p:spPr>
      </p:sp>
      <p:sp>
        <p:nvSpPr>
          <p:cNvPr id="8" name="Shape 3"/>
          <p:cNvSpPr/>
          <p:nvPr/>
        </p:nvSpPr>
        <p:spPr>
          <a:xfrm>
            <a:off x="659963" y="4266128"/>
            <a:ext cx="6552724" cy="477798"/>
          </a:xfrm>
          <a:prstGeom prst="roundRect">
            <a:avLst>
              <a:gd name="adj" fmla="val 8261"/>
            </a:avLst>
          </a:prstGeom>
          <a:solidFill>
            <a:srgbClr val="FFFFFF"/>
          </a:solidFill>
          <a:ln/>
        </p:spPr>
      </p:sp>
      <p:sp>
        <p:nvSpPr>
          <p:cNvPr id="9" name="Text 4"/>
          <p:cNvSpPr/>
          <p:nvPr/>
        </p:nvSpPr>
        <p:spPr>
          <a:xfrm>
            <a:off x="3816906" y="4351853"/>
            <a:ext cx="238839" cy="298609"/>
          </a:xfrm>
          <a:prstGeom prst="rect">
            <a:avLst/>
          </a:prstGeom>
          <a:noFill/>
          <a:ln/>
        </p:spPr>
        <p:txBody>
          <a:bodyPr wrap="none" lIns="0" tIns="0" rIns="0" bIns="0" rtlCol="0" anchor="t"/>
          <a:lstStyle/>
          <a:p>
            <a:pPr algn="l" indent="0" marL="0">
              <a:lnSpc>
                <a:spcPts val="18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1</a:t>
            </a:r>
            <a:endParaRPr lang="en-US" sz="1850" dirty="0"/>
          </a:p>
        </p:txBody>
      </p:sp>
      <p:sp>
        <p:nvSpPr>
          <p:cNvPr id="10" name="Text 5"/>
          <p:cNvSpPr/>
          <p:nvPr/>
        </p:nvSpPr>
        <p:spPr>
          <a:xfrm>
            <a:off x="819150" y="4903113"/>
            <a:ext cx="2590562" cy="248841"/>
          </a:xfrm>
          <a:prstGeom prst="rect">
            <a:avLst/>
          </a:prstGeom>
          <a:noFill/>
          <a:ln/>
        </p:spPr>
        <p:txBody>
          <a:bodyPr wrap="none" lIns="0" tIns="0" rIns="0" bIns="0" rtlCol="0" anchor="t"/>
          <a:lstStyle/>
          <a:p>
            <a:pPr algn="l" indent="0" marL="0">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Join the R.A.Y.A Community</a:t>
            </a:r>
            <a:endParaRPr lang="en-US" sz="1550" dirty="0"/>
          </a:p>
        </p:txBody>
      </p:sp>
      <p:sp>
        <p:nvSpPr>
          <p:cNvPr id="11" name="Text 6"/>
          <p:cNvSpPr/>
          <p:nvPr/>
        </p:nvSpPr>
        <p:spPr>
          <a:xfrm>
            <a:off x="819150" y="5247442"/>
            <a:ext cx="6234351" cy="509588"/>
          </a:xfrm>
          <a:prstGeom prst="rect">
            <a:avLst/>
          </a:prstGeom>
          <a:noFill/>
          <a:ln/>
        </p:spPr>
        <p:txBody>
          <a:bodyPr wrap="square" lIns="0" tIns="0" rIns="0" bIns="0" rtlCol="0" anchor="t"/>
          <a:lstStyle/>
          <a:p>
            <a:pPr algn="l" indent="0" marL="0">
              <a:lnSpc>
                <a:spcPts val="2000"/>
              </a:lnSpc>
              <a:buNone/>
            </a:pPr>
            <a:r>
              <a:rPr lang="en-US" sz="1250" dirty="0">
                <a:solidFill>
                  <a:srgbClr val="2C2926"/>
                </a:solidFill>
                <a:latin typeface="Inter" pitchFamily="34" charset="0"/>
                <a:ea typeface="Inter" pitchFamily="34" charset="-122"/>
                <a:cs typeface="Inter" pitchFamily="34" charset="-120"/>
              </a:rPr>
              <a:t>Connect with like-minded individuals, share ideas, and stay updated through our dedicated WhatsApp Group. This is where the conversation begins.</a:t>
            </a:r>
            <a:endParaRPr lang="en-US" sz="1250" dirty="0"/>
          </a:p>
        </p:txBody>
      </p:sp>
      <p:sp>
        <p:nvSpPr>
          <p:cNvPr id="12" name="Shape 7"/>
          <p:cNvSpPr/>
          <p:nvPr/>
        </p:nvSpPr>
        <p:spPr>
          <a:xfrm>
            <a:off x="7394734" y="4243268"/>
            <a:ext cx="6598563" cy="1695807"/>
          </a:xfrm>
          <a:prstGeom prst="roundRect">
            <a:avLst>
              <a:gd name="adj" fmla="val 3945"/>
            </a:avLst>
          </a:prstGeom>
          <a:solidFill>
            <a:srgbClr val="FFFFFF">
              <a:alpha val="95000"/>
            </a:srgbClr>
          </a:solidFill>
          <a:ln w="22860">
            <a:solidFill>
              <a:srgbClr val="F8ECD3"/>
            </a:solidFill>
            <a:prstDash val="solid"/>
          </a:ln>
        </p:spPr>
      </p:sp>
      <p:sp>
        <p:nvSpPr>
          <p:cNvPr id="13" name="Shape 8"/>
          <p:cNvSpPr/>
          <p:nvPr/>
        </p:nvSpPr>
        <p:spPr>
          <a:xfrm>
            <a:off x="7417594" y="4266128"/>
            <a:ext cx="6552843" cy="477798"/>
          </a:xfrm>
          <a:prstGeom prst="roundRect">
            <a:avLst>
              <a:gd name="adj" fmla="val 8261"/>
            </a:avLst>
          </a:prstGeom>
          <a:solidFill>
            <a:srgbClr val="FFFFFF"/>
          </a:solidFill>
          <a:ln/>
        </p:spPr>
      </p:sp>
      <p:sp>
        <p:nvSpPr>
          <p:cNvPr id="14" name="Text 9"/>
          <p:cNvSpPr/>
          <p:nvPr/>
        </p:nvSpPr>
        <p:spPr>
          <a:xfrm>
            <a:off x="10574536" y="4351853"/>
            <a:ext cx="238839" cy="298609"/>
          </a:xfrm>
          <a:prstGeom prst="rect">
            <a:avLst/>
          </a:prstGeom>
          <a:noFill/>
          <a:ln/>
        </p:spPr>
        <p:txBody>
          <a:bodyPr wrap="none" lIns="0" tIns="0" rIns="0" bIns="0" rtlCol="0" anchor="t"/>
          <a:lstStyle/>
          <a:p>
            <a:pPr algn="l" indent="0" marL="0">
              <a:lnSpc>
                <a:spcPts val="18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2</a:t>
            </a:r>
            <a:endParaRPr lang="en-US" sz="1850" dirty="0"/>
          </a:p>
        </p:txBody>
      </p:sp>
      <p:sp>
        <p:nvSpPr>
          <p:cNvPr id="15" name="Text 10"/>
          <p:cNvSpPr/>
          <p:nvPr/>
        </p:nvSpPr>
        <p:spPr>
          <a:xfrm>
            <a:off x="7576780" y="4903113"/>
            <a:ext cx="1991082" cy="248841"/>
          </a:xfrm>
          <a:prstGeom prst="rect">
            <a:avLst/>
          </a:prstGeom>
          <a:noFill/>
          <a:ln/>
        </p:spPr>
        <p:txBody>
          <a:bodyPr wrap="none" lIns="0" tIns="0" rIns="0" bIns="0" rtlCol="0" anchor="t"/>
          <a:lstStyle/>
          <a:p>
            <a:pPr algn="l" indent="0" marL="0">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Become a Volunteer</a:t>
            </a:r>
            <a:endParaRPr lang="en-US" sz="1550" dirty="0"/>
          </a:p>
        </p:txBody>
      </p:sp>
      <p:sp>
        <p:nvSpPr>
          <p:cNvPr id="16" name="Text 11"/>
          <p:cNvSpPr/>
          <p:nvPr/>
        </p:nvSpPr>
        <p:spPr>
          <a:xfrm>
            <a:off x="7576780" y="5247442"/>
            <a:ext cx="6234470" cy="509588"/>
          </a:xfrm>
          <a:prstGeom prst="rect">
            <a:avLst/>
          </a:prstGeom>
          <a:noFill/>
          <a:ln/>
        </p:spPr>
        <p:txBody>
          <a:bodyPr wrap="square" lIns="0" tIns="0" rIns="0" bIns="0" rtlCol="0" anchor="t"/>
          <a:lstStyle/>
          <a:p>
            <a:pPr algn="l" indent="0" marL="0">
              <a:lnSpc>
                <a:spcPts val="2000"/>
              </a:lnSpc>
              <a:buNone/>
            </a:pPr>
            <a:r>
              <a:rPr lang="en-US" sz="1250" dirty="0">
                <a:solidFill>
                  <a:srgbClr val="2C2926"/>
                </a:solidFill>
                <a:latin typeface="Inter" pitchFamily="34" charset="0"/>
                <a:ea typeface="Inter" pitchFamily="34" charset="-122"/>
                <a:cs typeface="Inter" pitchFamily="34" charset="-120"/>
              </a:rPr>
              <a:t>Lend your skills in development, content creation, outreach, or project management. Every effort helps in accelerating R.A.Y.A's growth.</a:t>
            </a:r>
            <a:endParaRPr lang="en-US" sz="1250" dirty="0"/>
          </a:p>
        </p:txBody>
      </p:sp>
      <p:sp>
        <p:nvSpPr>
          <p:cNvPr id="17" name="Shape 12"/>
          <p:cNvSpPr/>
          <p:nvPr/>
        </p:nvSpPr>
        <p:spPr>
          <a:xfrm>
            <a:off x="637103" y="6098262"/>
            <a:ext cx="6598444" cy="1695807"/>
          </a:xfrm>
          <a:prstGeom prst="roundRect">
            <a:avLst>
              <a:gd name="adj" fmla="val 3945"/>
            </a:avLst>
          </a:prstGeom>
          <a:solidFill>
            <a:srgbClr val="FFFFFF">
              <a:alpha val="95000"/>
            </a:srgbClr>
          </a:solidFill>
          <a:ln w="22860">
            <a:solidFill>
              <a:srgbClr val="F8ECD3"/>
            </a:solidFill>
            <a:prstDash val="solid"/>
          </a:ln>
        </p:spPr>
      </p:sp>
      <p:sp>
        <p:nvSpPr>
          <p:cNvPr id="18" name="Shape 13"/>
          <p:cNvSpPr/>
          <p:nvPr/>
        </p:nvSpPr>
        <p:spPr>
          <a:xfrm>
            <a:off x="659963" y="6121122"/>
            <a:ext cx="6552724" cy="477798"/>
          </a:xfrm>
          <a:prstGeom prst="roundRect">
            <a:avLst>
              <a:gd name="adj" fmla="val 8261"/>
            </a:avLst>
          </a:prstGeom>
          <a:solidFill>
            <a:srgbClr val="FFFFFF"/>
          </a:solidFill>
          <a:ln/>
        </p:spPr>
      </p:sp>
      <p:sp>
        <p:nvSpPr>
          <p:cNvPr id="19" name="Text 14"/>
          <p:cNvSpPr/>
          <p:nvPr/>
        </p:nvSpPr>
        <p:spPr>
          <a:xfrm>
            <a:off x="3816906" y="6206847"/>
            <a:ext cx="238839" cy="298609"/>
          </a:xfrm>
          <a:prstGeom prst="rect">
            <a:avLst/>
          </a:prstGeom>
          <a:noFill/>
          <a:ln/>
        </p:spPr>
        <p:txBody>
          <a:bodyPr wrap="none" lIns="0" tIns="0" rIns="0" bIns="0" rtlCol="0" anchor="t"/>
          <a:lstStyle/>
          <a:p>
            <a:pPr algn="l" indent="0" marL="0">
              <a:lnSpc>
                <a:spcPts val="18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3</a:t>
            </a:r>
            <a:endParaRPr lang="en-US" sz="1850" dirty="0"/>
          </a:p>
        </p:txBody>
      </p:sp>
      <p:sp>
        <p:nvSpPr>
          <p:cNvPr id="20" name="Text 15"/>
          <p:cNvSpPr/>
          <p:nvPr/>
        </p:nvSpPr>
        <p:spPr>
          <a:xfrm>
            <a:off x="819150" y="6758107"/>
            <a:ext cx="3547467" cy="248841"/>
          </a:xfrm>
          <a:prstGeom prst="rect">
            <a:avLst/>
          </a:prstGeom>
          <a:noFill/>
          <a:ln/>
        </p:spPr>
        <p:txBody>
          <a:bodyPr wrap="none" lIns="0" tIns="0" rIns="0" bIns="0" rtlCol="0" anchor="t"/>
          <a:lstStyle/>
          <a:p>
            <a:pPr algn="l" indent="0" marL="0">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Collaborate on Open-Source Projects</a:t>
            </a:r>
            <a:endParaRPr lang="en-US" sz="1550" dirty="0"/>
          </a:p>
        </p:txBody>
      </p:sp>
      <p:sp>
        <p:nvSpPr>
          <p:cNvPr id="21" name="Text 16"/>
          <p:cNvSpPr/>
          <p:nvPr/>
        </p:nvSpPr>
        <p:spPr>
          <a:xfrm>
            <a:off x="819150" y="7102435"/>
            <a:ext cx="6234351" cy="509588"/>
          </a:xfrm>
          <a:prstGeom prst="rect">
            <a:avLst/>
          </a:prstGeom>
          <a:noFill/>
          <a:ln/>
        </p:spPr>
        <p:txBody>
          <a:bodyPr wrap="square" lIns="0" tIns="0" rIns="0" bIns="0" rtlCol="0" anchor="t"/>
          <a:lstStyle/>
          <a:p>
            <a:pPr algn="l" indent="0" marL="0">
              <a:lnSpc>
                <a:spcPts val="2000"/>
              </a:lnSpc>
              <a:buNone/>
            </a:pPr>
            <a:r>
              <a:rPr lang="en-US" sz="1250" dirty="0">
                <a:solidFill>
                  <a:srgbClr val="2C2926"/>
                </a:solidFill>
                <a:latin typeface="Inter" pitchFamily="34" charset="0"/>
                <a:ea typeface="Inter" pitchFamily="34" charset="-122"/>
                <a:cs typeface="Inter" pitchFamily="34" charset="-120"/>
              </a:rPr>
              <a:t>For developers and tech enthusiasts, contribute directly to the R.A.Y.A codebase and help build the next generation of AI tools.</a:t>
            </a:r>
            <a:endParaRPr lang="en-US" sz="1250" dirty="0"/>
          </a:p>
        </p:txBody>
      </p:sp>
      <p:sp>
        <p:nvSpPr>
          <p:cNvPr id="22" name="Shape 17"/>
          <p:cNvSpPr/>
          <p:nvPr/>
        </p:nvSpPr>
        <p:spPr>
          <a:xfrm>
            <a:off x="7394734" y="6098262"/>
            <a:ext cx="6598563" cy="1695807"/>
          </a:xfrm>
          <a:prstGeom prst="roundRect">
            <a:avLst>
              <a:gd name="adj" fmla="val 3945"/>
            </a:avLst>
          </a:prstGeom>
          <a:solidFill>
            <a:srgbClr val="FFFFFF">
              <a:alpha val="95000"/>
            </a:srgbClr>
          </a:solidFill>
          <a:ln w="22860">
            <a:solidFill>
              <a:srgbClr val="F8ECD3"/>
            </a:solidFill>
            <a:prstDash val="solid"/>
          </a:ln>
        </p:spPr>
      </p:sp>
      <p:sp>
        <p:nvSpPr>
          <p:cNvPr id="23" name="Shape 18"/>
          <p:cNvSpPr/>
          <p:nvPr/>
        </p:nvSpPr>
        <p:spPr>
          <a:xfrm>
            <a:off x="7417594" y="6121122"/>
            <a:ext cx="6552843" cy="477798"/>
          </a:xfrm>
          <a:prstGeom prst="roundRect">
            <a:avLst>
              <a:gd name="adj" fmla="val 8261"/>
            </a:avLst>
          </a:prstGeom>
          <a:solidFill>
            <a:srgbClr val="FFFFFF"/>
          </a:solidFill>
          <a:ln/>
        </p:spPr>
      </p:sp>
      <p:sp>
        <p:nvSpPr>
          <p:cNvPr id="24" name="Text 19"/>
          <p:cNvSpPr/>
          <p:nvPr/>
        </p:nvSpPr>
        <p:spPr>
          <a:xfrm>
            <a:off x="10574536" y="6206847"/>
            <a:ext cx="238839" cy="298609"/>
          </a:xfrm>
          <a:prstGeom prst="rect">
            <a:avLst/>
          </a:prstGeom>
          <a:noFill/>
          <a:ln/>
        </p:spPr>
        <p:txBody>
          <a:bodyPr wrap="none" lIns="0" tIns="0" rIns="0" bIns="0" rtlCol="0" anchor="t"/>
          <a:lstStyle/>
          <a:p>
            <a:pPr algn="l" indent="0" marL="0">
              <a:lnSpc>
                <a:spcPts val="1850"/>
              </a:lnSpc>
              <a:buNone/>
            </a:pPr>
            <a:r>
              <a:rPr lang="en-US" sz="1850" dirty="0">
                <a:solidFill>
                  <a:srgbClr val="2C2926"/>
                </a:solidFill>
                <a:latin typeface="Bricolage Grotesque Semi Bold" pitchFamily="34" charset="0"/>
                <a:ea typeface="Bricolage Grotesque Semi Bold" pitchFamily="34" charset="-122"/>
                <a:cs typeface="Bricolage Grotesque Semi Bold" pitchFamily="34" charset="-120"/>
              </a:rPr>
              <a:t>4</a:t>
            </a:r>
            <a:endParaRPr lang="en-US" sz="1850" dirty="0"/>
          </a:p>
        </p:txBody>
      </p:sp>
      <p:sp>
        <p:nvSpPr>
          <p:cNvPr id="25" name="Text 20"/>
          <p:cNvSpPr/>
          <p:nvPr/>
        </p:nvSpPr>
        <p:spPr>
          <a:xfrm>
            <a:off x="7576780" y="6758107"/>
            <a:ext cx="3817501" cy="248841"/>
          </a:xfrm>
          <a:prstGeom prst="rect">
            <a:avLst/>
          </a:prstGeom>
          <a:noFill/>
          <a:ln/>
        </p:spPr>
        <p:txBody>
          <a:bodyPr wrap="none" lIns="0" tIns="0" rIns="0" bIns="0" rtlCol="0" anchor="t"/>
          <a:lstStyle/>
          <a:p>
            <a:pPr algn="l" indent="0" marL="0">
              <a:lnSpc>
                <a:spcPts val="1950"/>
              </a:lnSpc>
              <a:buNone/>
            </a:pPr>
            <a:r>
              <a:rPr lang="en-US" sz="1550" dirty="0">
                <a:solidFill>
                  <a:srgbClr val="2C2926"/>
                </a:solidFill>
                <a:latin typeface="Bricolage Grotesque Semi Bold" pitchFamily="34" charset="0"/>
                <a:ea typeface="Bricolage Grotesque Semi Bold" pitchFamily="34" charset="-122"/>
                <a:cs typeface="Bricolage Grotesque Semi Bold" pitchFamily="34" charset="-120"/>
              </a:rPr>
              <a:t>Be a Supporter &amp; Spread the Movement</a:t>
            </a:r>
            <a:endParaRPr lang="en-US" sz="1550" dirty="0"/>
          </a:p>
        </p:txBody>
      </p:sp>
      <p:sp>
        <p:nvSpPr>
          <p:cNvPr id="26" name="Text 21"/>
          <p:cNvSpPr/>
          <p:nvPr/>
        </p:nvSpPr>
        <p:spPr>
          <a:xfrm>
            <a:off x="7576780" y="7102435"/>
            <a:ext cx="6234470" cy="509588"/>
          </a:xfrm>
          <a:prstGeom prst="rect">
            <a:avLst/>
          </a:prstGeom>
          <a:noFill/>
          <a:ln/>
        </p:spPr>
        <p:txBody>
          <a:bodyPr wrap="square" lIns="0" tIns="0" rIns="0" bIns="0" rtlCol="0" anchor="t"/>
          <a:lstStyle/>
          <a:p>
            <a:pPr algn="l" indent="0" marL="0">
              <a:lnSpc>
                <a:spcPts val="2000"/>
              </a:lnSpc>
              <a:buNone/>
            </a:pPr>
            <a:r>
              <a:rPr lang="en-US" sz="1250" dirty="0">
                <a:solidFill>
                  <a:srgbClr val="2C2926"/>
                </a:solidFill>
                <a:latin typeface="Inter" pitchFamily="34" charset="0"/>
                <a:ea typeface="Inter" pitchFamily="34" charset="-122"/>
                <a:cs typeface="Inter" pitchFamily="34" charset="-120"/>
              </a:rPr>
              <a:t>Even if you can't code, you can support us by sharing our vision, spreading awareness, and encouraging others to join the R.A.Y.A family.</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2025-08-06T20:45:17Z</dcterms:created>
  <dcterms:modified xsi:type="dcterms:W3CDTF">2025-08-06T20:45:17Z</dcterms:modified>
</cp:coreProperties>
</file>